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239D25-BF2A-411F-9027-82903E1EC1C9}">
  <a:tblStyle styleId="{E5239D25-BF2A-411F-9027-82903E1EC1C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94694"/>
  </p:normalViewPr>
  <p:slideViewPr>
    <p:cSldViewPr snapToGrid="0" snapToObjects="1">
      <p:cViewPr varScale="1">
        <p:scale>
          <a:sx n="161" d="100"/>
          <a:sy n="161" d="100"/>
        </p:scale>
        <p:origin x="7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b3c23c65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b3c23c65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c0480b2e0_5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c0480b2e0_5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c0480b2e0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c0480b2e0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c0480b2e0_4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c0480b2e0_4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 out the failed detector along the edge, which affects all products particularly cloud mask and type.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0480b2e0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0480b2e0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b3c23c652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b3c23c65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b3c23c652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b3c23c652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some differences in the Cloud Mask performance.  The reason of this likely due to the use of LUT.  To make an original Cloud Mask LUT for the sensor, it requires about 1 year of CALIPSO/CALIOIP collocation data.  In this example for FY3D we used MODIS LUT, and differences are expected.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c0480b2e0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c0480b2e0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c0480b2e0_4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c0480b2e0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c0480b2e0_4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c0480b2e0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c0480b2e0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c0480b2e0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c0480b2e0_4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c0480b2e0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c0480b2e0_4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c0480b2e0_4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c0480b2e0_2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c0480b2e0_2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c0480b2e0_8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c0480b2e0_8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b3c23c652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b3c23c65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Level1b data were obtained from CMA Data Center. We appreciate it very much.</a:t>
            </a:r>
            <a:endParaRPr/>
          </a:p>
          <a:p>
            <a:pPr marL="457200" lvl="0" indent="-298450" algn="l" rtl="0">
              <a:spcBef>
                <a:spcPts val="0"/>
              </a:spcBef>
              <a:spcAft>
                <a:spcPts val="0"/>
              </a:spcAft>
              <a:buSzPts val="1100"/>
              <a:buChar char="-"/>
            </a:pPr>
            <a:r>
              <a:rPr lang="en"/>
              <a:t>FY-4A is also added to the CLAVR-x. My colleague - Denis Botambekov has a poster about this. It is # 2. </a:t>
            </a:r>
            <a:endParaRPr/>
          </a:p>
          <a:p>
            <a:pPr marL="457200" lvl="0" indent="-298450" algn="l" rtl="0">
              <a:spcBef>
                <a:spcPts val="0"/>
              </a:spcBef>
              <a:spcAft>
                <a:spcPts val="0"/>
              </a:spcAft>
              <a:buSzPts val="1100"/>
              <a:buChar char="-"/>
            </a:pPr>
            <a:r>
              <a:rPr lang="en"/>
              <a:t>Because the grid is fixed Latitude/Longitude, Viewing and Solar angles are calculated. This significantly reduces the processing speed.</a:t>
            </a:r>
            <a:endParaRPr/>
          </a:p>
          <a:p>
            <a:pPr marL="457200" lvl="0" indent="-298450" algn="l" rtl="0">
              <a:spcBef>
                <a:spcPts val="0"/>
              </a:spcBef>
              <a:spcAft>
                <a:spcPts val="0"/>
              </a:spcAft>
              <a:buSzPts val="1100"/>
              <a:buChar char="-"/>
            </a:pPr>
            <a:r>
              <a:rPr lang="en"/>
              <a:t>For now CLAVR-x processes only Full Disk 4km FY-4A observation data.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c0480b2e0_2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c0480b2e0_2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c0480b2e0_2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c0480b2e0_2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c0480b2e0_2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c0480b2e0_2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c0480b2e0_22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c0480b2e0_2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c0480b2e0_4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c0480b2e0_4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b3c23c65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b3c23c65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c0480b2e0_2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c0480b2e0_2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c0480b2e0_22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c0480b2e0_2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c0480b2e0_8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c0480b2e0_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c0480b2e0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5c0480b2e0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c0480b2e0_1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Right now AOD is only Ocean, coming soon over Land</a:t>
            </a:r>
            <a:endParaRPr/>
          </a:p>
        </p:txBody>
      </p:sp>
      <p:sp>
        <p:nvSpPr>
          <p:cNvPr id="400" name="Google Shape;400;g5c0480b2e0_1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c0480b2e0_8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c0480b2e0_8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c0480b2e0_8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c0480b2e0_8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c0480b2e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c0480b2e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5c0480b2e0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5c0480b2e0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c0480b2e0_6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c0480b2e0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c0480b2e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c0480b2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c0480b2e0_2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c0480b2e0_2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c0480b2e0_5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5c0480b2e0_5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indicates future work. Very wishful thinking, but this is the process things should go, IMO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3c23c65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3c23c65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bd7ef4a5b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bd7ef4a5b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c0480b2e0_8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c0480b2e0_8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0480b2e0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0480b2e0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c0480b2e0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c0480b2e0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1295400" y="171450"/>
            <a:ext cx="7391400" cy="369808"/>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14400" y="1158536"/>
            <a:ext cx="7315200" cy="8655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914400" y="2057400"/>
            <a:ext cx="3566160" cy="2695194"/>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600"/>
              </a:spcBef>
              <a:spcAft>
                <a:spcPts val="0"/>
              </a:spcAft>
              <a:buSzPts val="1800"/>
              <a:buChar char="●"/>
              <a:defRPr/>
            </a:lvl7pPr>
            <a:lvl8pPr marL="3657600" lvl="7" indent="-342900" algn="l">
              <a:spcBef>
                <a:spcPts val="1600"/>
              </a:spcBef>
              <a:spcAft>
                <a:spcPts val="0"/>
              </a:spcAft>
              <a:buSzPts val="1800"/>
              <a:buChar char="○"/>
              <a:defRPr/>
            </a:lvl8pPr>
            <a:lvl9pPr marL="4114800" lvl="8" indent="-342900" algn="l">
              <a:spcBef>
                <a:spcPts val="1600"/>
              </a:spcBef>
              <a:spcAft>
                <a:spcPts val="1600"/>
              </a:spcAft>
              <a:buSzPts val="1800"/>
              <a:buChar char="■"/>
              <a:defRPr/>
            </a:lvl9pPr>
          </a:lstStyle>
          <a:p>
            <a:endParaRPr/>
          </a:p>
        </p:txBody>
      </p:sp>
      <p:sp>
        <p:nvSpPr>
          <p:cNvPr id="57" name="Google Shape;57;p14"/>
          <p:cNvSpPr txBox="1">
            <a:spLocks noGrp="1"/>
          </p:cNvSpPr>
          <p:nvPr>
            <p:ph type="body" idx="2"/>
          </p:nvPr>
        </p:nvSpPr>
        <p:spPr>
          <a:xfrm>
            <a:off x="4681728" y="2057400"/>
            <a:ext cx="3566160" cy="269676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600"/>
              </a:spcBef>
              <a:spcAft>
                <a:spcPts val="0"/>
              </a:spcAft>
              <a:buSzPts val="1800"/>
              <a:buChar char="●"/>
              <a:defRPr/>
            </a:lvl7pPr>
            <a:lvl8pPr marL="3657600" lvl="7" indent="-342900" algn="l">
              <a:spcBef>
                <a:spcPts val="1600"/>
              </a:spcBef>
              <a:spcAft>
                <a:spcPts val="0"/>
              </a:spcAft>
              <a:buSzPts val="1800"/>
              <a:buChar char="○"/>
              <a:defRPr/>
            </a:lvl8pPr>
            <a:lvl9pPr marL="4114800" lvl="8" indent="-342900" algn="l">
              <a:spcBef>
                <a:spcPts val="1600"/>
              </a:spcBef>
              <a:spcAft>
                <a:spcPts val="1600"/>
              </a:spcAft>
              <a:buSzPts val="1800"/>
              <a:buChar char="■"/>
              <a:defRPr/>
            </a:lvl9pPr>
          </a:lstStyle>
          <a:p>
            <a:endParaRPr/>
          </a:p>
        </p:txBody>
      </p:sp>
      <p:sp>
        <p:nvSpPr>
          <p:cNvPr id="58" name="Google Shape;58;p14"/>
          <p:cNvSpPr txBox="1">
            <a:spLocks noGrp="1"/>
          </p:cNvSpPr>
          <p:nvPr>
            <p:ph type="dt" idx="10"/>
          </p:nvPr>
        </p:nvSpPr>
        <p:spPr>
          <a:xfrm>
            <a:off x="6007100" y="411956"/>
            <a:ext cx="1189037" cy="222646"/>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7315200" y="411956"/>
            <a:ext cx="939800" cy="22621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1pPr>
            <a:lvl2pPr marL="0" marR="0" lvl="1"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2pPr>
            <a:lvl3pPr marL="0" marR="0" lvl="2"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3pPr>
            <a:lvl4pPr marL="0" marR="0" lvl="3"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4pPr>
            <a:lvl5pPr marL="0" marR="0" lvl="4"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5pPr>
            <a:lvl6pPr marL="0" marR="0" lvl="5"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6pPr>
            <a:lvl7pPr marL="0" marR="0" lvl="6"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7pPr>
            <a:lvl8pPr marL="0" marR="0" lvl="7"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8pPr>
            <a:lvl9pPr marL="0" marR="0" lvl="8" indent="0" algn="r">
              <a:lnSpc>
                <a:spcPct val="100000"/>
              </a:lnSpc>
              <a:spcBef>
                <a:spcPts val="0"/>
              </a:spcBef>
              <a:spcAft>
                <a:spcPts val="0"/>
              </a:spcAft>
              <a:buClr>
                <a:schemeClr val="lt1"/>
              </a:buClr>
              <a:buSzPts val="1200"/>
              <a:buFont typeface="Verdana"/>
              <a:buNone/>
              <a:defRPr sz="1200" b="0" i="0" u="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
        <p:nvSpPr>
          <p:cNvPr id="60" name="Google Shape;60;p14"/>
          <p:cNvSpPr txBox="1">
            <a:spLocks noGrp="1"/>
          </p:cNvSpPr>
          <p:nvPr>
            <p:ph type="ftr" idx="11"/>
          </p:nvPr>
        </p:nvSpPr>
        <p:spPr>
          <a:xfrm>
            <a:off x="6008687" y="641747"/>
            <a:ext cx="2246312" cy="226219"/>
          </a:xfrm>
          <a:prstGeom prst="rect">
            <a:avLst/>
          </a:prstGeom>
          <a:noFill/>
          <a:ln>
            <a:noFill/>
          </a:ln>
        </p:spPr>
        <p:txBody>
          <a:bodyPr spcFirstLastPara="1" wrap="square" lIns="91425" tIns="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5">
            <a:alphaModFix/>
          </a:blip>
          <a:stretch>
            <a:fillRect/>
          </a:stretch>
        </p:blipFill>
        <p:spPr>
          <a:xfrm>
            <a:off x="8229600" y="0"/>
            <a:ext cx="914400" cy="660400"/>
          </a:xfrm>
          <a:prstGeom prst="rect">
            <a:avLst/>
          </a:prstGeom>
          <a:noFill/>
          <a:ln>
            <a:noFill/>
          </a:ln>
        </p:spPr>
      </p:pic>
      <p:pic>
        <p:nvPicPr>
          <p:cNvPr id="10" name="Google Shape;10;p1"/>
          <p:cNvPicPr preferRelativeResize="0"/>
          <p:nvPr/>
        </p:nvPicPr>
        <p:blipFill>
          <a:blip r:embed="rId16">
            <a:alphaModFix/>
          </a:blip>
          <a:stretch>
            <a:fillRect/>
          </a:stretch>
        </p:blipFill>
        <p:spPr>
          <a:xfrm>
            <a:off x="7660175" y="1013"/>
            <a:ext cx="658368" cy="65836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cimss.ssec.wisc.edu/cspp/"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311708" y="5233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Processing FY3D Data in CSPP LEO CLAVR-x </a:t>
            </a:r>
            <a:endParaRPr/>
          </a:p>
        </p:txBody>
      </p:sp>
      <p:sp>
        <p:nvSpPr>
          <p:cNvPr id="66" name="Google Shape;66;p15"/>
          <p:cNvSpPr txBox="1">
            <a:spLocks noGrp="1"/>
          </p:cNvSpPr>
          <p:nvPr>
            <p:ph type="subTitle" idx="1"/>
          </p:nvPr>
        </p:nvSpPr>
        <p:spPr>
          <a:xfrm>
            <a:off x="311700" y="2575950"/>
            <a:ext cx="8520600" cy="230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t>Yue Li,</a:t>
            </a:r>
            <a:r>
              <a:rPr lang="en" sz="2400"/>
              <a:t> Steve Wanzong, </a:t>
            </a:r>
            <a:endParaRPr sz="2400"/>
          </a:p>
          <a:p>
            <a:pPr marL="0" lvl="0" indent="0" algn="ctr" rtl="0">
              <a:spcBef>
                <a:spcPts val="0"/>
              </a:spcBef>
              <a:spcAft>
                <a:spcPts val="0"/>
              </a:spcAft>
              <a:buNone/>
            </a:pPr>
            <a:r>
              <a:rPr lang="en" sz="2400"/>
              <a:t>Andi Walther, Denis Botambekov,</a:t>
            </a:r>
            <a:endParaRPr sz="2400"/>
          </a:p>
          <a:p>
            <a:pPr marL="0" lvl="0" indent="0" algn="ctr" rtl="0">
              <a:spcBef>
                <a:spcPts val="0"/>
              </a:spcBef>
              <a:spcAft>
                <a:spcPts val="0"/>
              </a:spcAft>
              <a:buNone/>
            </a:pPr>
            <a:r>
              <a:rPr lang="en" sz="2400"/>
              <a:t>William Straka </a:t>
            </a:r>
            <a:endParaRPr sz="2400"/>
          </a:p>
          <a:p>
            <a:pPr marL="0" lvl="0" indent="0" algn="ctr" rtl="0">
              <a:spcBef>
                <a:spcPts val="0"/>
              </a:spcBef>
              <a:spcAft>
                <a:spcPts val="0"/>
              </a:spcAft>
              <a:buNone/>
            </a:pPr>
            <a:r>
              <a:rPr lang="en" sz="1800"/>
              <a:t>UW/SSEC/CIMSS, Madison, WI, USA</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2400"/>
              <a:t>Andrew Heidinger</a:t>
            </a:r>
            <a:endParaRPr sz="2400"/>
          </a:p>
          <a:p>
            <a:pPr marL="0" lvl="0" indent="0" algn="ctr" rtl="0">
              <a:spcBef>
                <a:spcPts val="0"/>
              </a:spcBef>
              <a:spcAft>
                <a:spcPts val="0"/>
              </a:spcAft>
              <a:buNone/>
            </a:pPr>
            <a:r>
              <a:rPr lang="en" sz="1800"/>
              <a:t>NOAA/NESDIS/STAR Madison, WI, USA</a:t>
            </a:r>
            <a:endParaRPr sz="1800"/>
          </a:p>
        </p:txBody>
      </p:sp>
      <p:sp>
        <p:nvSpPr>
          <p:cNvPr id="67" name="Google Shape;6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68" name="Google Shape;68;p15"/>
          <p:cNvPicPr preferRelativeResize="0"/>
          <p:nvPr/>
        </p:nvPicPr>
        <p:blipFill rotWithShape="1">
          <a:blip r:embed="rId3">
            <a:alphaModFix/>
          </a:blip>
          <a:srcRect l="31698" r="30951"/>
          <a:stretch/>
        </p:blipFill>
        <p:spPr>
          <a:xfrm>
            <a:off x="0" y="0"/>
            <a:ext cx="914400" cy="960120"/>
          </a:xfrm>
          <a:prstGeom prst="rect">
            <a:avLst/>
          </a:prstGeom>
          <a:noFill/>
          <a:ln>
            <a:noFill/>
          </a:ln>
        </p:spPr>
      </p:pic>
      <p:pic>
        <p:nvPicPr>
          <p:cNvPr id="69" name="Google Shape;69;p15"/>
          <p:cNvPicPr preferRelativeResize="0"/>
          <p:nvPr/>
        </p:nvPicPr>
        <p:blipFill>
          <a:blip r:embed="rId4">
            <a:alphaModFix/>
          </a:blip>
          <a:stretch>
            <a:fillRect/>
          </a:stretch>
        </p:blipFill>
        <p:spPr>
          <a:xfrm>
            <a:off x="914400" y="22863"/>
            <a:ext cx="914400" cy="91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MERSI-2 on FY3D</a:t>
            </a:r>
            <a:endParaRPr/>
          </a:p>
        </p:txBody>
      </p:sp>
      <p:sp>
        <p:nvSpPr>
          <p:cNvPr id="135" name="Google Shape;135;p24"/>
          <p:cNvSpPr txBox="1">
            <a:spLocks noGrp="1"/>
          </p:cNvSpPr>
          <p:nvPr>
            <p:ph type="body" idx="1"/>
          </p:nvPr>
        </p:nvSpPr>
        <p:spPr>
          <a:xfrm>
            <a:off x="0" y="1076275"/>
            <a:ext cx="4302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MERSI-2 is the imager on FY3D, which is the latest Chinese LEO satellite.</a:t>
            </a:r>
            <a:br>
              <a:rPr lang="en" sz="1400"/>
            </a:br>
            <a:endParaRPr sz="1400"/>
          </a:p>
          <a:p>
            <a:pPr marL="457200" lvl="0" indent="-317500" algn="l" rtl="0">
              <a:spcBef>
                <a:spcPts val="0"/>
              </a:spcBef>
              <a:spcAft>
                <a:spcPts val="0"/>
              </a:spcAft>
              <a:buSzPts val="1400"/>
              <a:buChar char="●"/>
            </a:pPr>
            <a:r>
              <a:rPr lang="en" sz="1400"/>
              <a:t>MERSI-2 has 25 bands that cover from shortwave reflectance to longwave infrared bands.</a:t>
            </a:r>
            <a:br>
              <a:rPr lang="en" sz="1400"/>
            </a:br>
            <a:endParaRPr sz="1400"/>
          </a:p>
          <a:p>
            <a:pPr marL="457200" lvl="0" indent="-317500" algn="l" rtl="0">
              <a:spcBef>
                <a:spcPts val="0"/>
              </a:spcBef>
              <a:spcAft>
                <a:spcPts val="0"/>
              </a:spcAft>
              <a:buSzPts val="1400"/>
              <a:buChar char="●"/>
            </a:pPr>
            <a:r>
              <a:rPr lang="en" sz="1400"/>
              <a:t>24 out of the 25 bands that are similar to MODIS, except 0.71um (Ch13), are read into CLAVR-x.</a:t>
            </a:r>
            <a:br>
              <a:rPr lang="en" sz="1400"/>
            </a:br>
            <a:endParaRPr sz="1400"/>
          </a:p>
          <a:p>
            <a:pPr marL="457200" lvl="0" indent="-317500" algn="l" rtl="0">
              <a:spcBef>
                <a:spcPts val="0"/>
              </a:spcBef>
              <a:spcAft>
                <a:spcPts val="0"/>
              </a:spcAft>
              <a:buSzPts val="1400"/>
              <a:buChar char="●"/>
            </a:pPr>
            <a:r>
              <a:rPr lang="en" sz="1400"/>
              <a:t>CMA provides data that is aggregated to 1km for the high resolution channels.</a:t>
            </a:r>
            <a:endParaRPr sz="1400"/>
          </a:p>
        </p:txBody>
      </p:sp>
      <p:sp>
        <p:nvSpPr>
          <p:cNvPr id="136" name="Google Shape;1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37" name="Google Shape;137;p24"/>
          <p:cNvPicPr preferRelativeResize="0"/>
          <p:nvPr/>
        </p:nvPicPr>
        <p:blipFill>
          <a:blip r:embed="rId3">
            <a:alphaModFix/>
          </a:blip>
          <a:stretch>
            <a:fillRect/>
          </a:stretch>
        </p:blipFill>
        <p:spPr>
          <a:xfrm>
            <a:off x="4519650" y="952425"/>
            <a:ext cx="4390950" cy="3135400"/>
          </a:xfrm>
          <a:prstGeom prst="rect">
            <a:avLst/>
          </a:prstGeom>
          <a:noFill/>
          <a:ln>
            <a:noFill/>
          </a:ln>
        </p:spPr>
      </p:pic>
      <p:sp>
        <p:nvSpPr>
          <p:cNvPr id="138" name="Google Shape;138;p24"/>
          <p:cNvSpPr txBox="1"/>
          <p:nvPr/>
        </p:nvSpPr>
        <p:spPr>
          <a:xfrm>
            <a:off x="5362575" y="4723975"/>
            <a:ext cx="27051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Image courtesy of NSMC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144" name="Google Shape;144;p25"/>
          <p:cNvGraphicFramePr/>
          <p:nvPr/>
        </p:nvGraphicFramePr>
        <p:xfrm>
          <a:off x="370175" y="621225"/>
          <a:ext cx="4052225" cy="4023030"/>
        </p:xfrm>
        <a:graphic>
          <a:graphicData uri="http://schemas.openxmlformats.org/drawingml/2006/table">
            <a:tbl>
              <a:tblPr>
                <a:noFill/>
                <a:tableStyleId>{E5239D25-BF2A-411F-9027-82903E1EC1C9}</a:tableStyleId>
              </a:tblPr>
              <a:tblGrid>
                <a:gridCol w="1086775">
                  <a:extLst>
                    <a:ext uri="{9D8B030D-6E8A-4147-A177-3AD203B41FA5}">
                      <a16:colId xmlns:a16="http://schemas.microsoft.com/office/drawing/2014/main" val="20000"/>
                    </a:ext>
                  </a:extLst>
                </a:gridCol>
                <a:gridCol w="1026250">
                  <a:extLst>
                    <a:ext uri="{9D8B030D-6E8A-4147-A177-3AD203B41FA5}">
                      <a16:colId xmlns:a16="http://schemas.microsoft.com/office/drawing/2014/main" val="20001"/>
                    </a:ext>
                  </a:extLst>
                </a:gridCol>
                <a:gridCol w="969600">
                  <a:extLst>
                    <a:ext uri="{9D8B030D-6E8A-4147-A177-3AD203B41FA5}">
                      <a16:colId xmlns:a16="http://schemas.microsoft.com/office/drawing/2014/main" val="20002"/>
                    </a:ext>
                  </a:extLst>
                </a:gridCol>
                <a:gridCol w="969600">
                  <a:extLst>
                    <a:ext uri="{9D8B030D-6E8A-4147-A177-3AD203B41FA5}">
                      <a16:colId xmlns:a16="http://schemas.microsoft.com/office/drawing/2014/main" val="20003"/>
                    </a:ext>
                  </a:extLst>
                </a:gridCol>
              </a:tblGrid>
              <a:tr h="402525">
                <a:tc>
                  <a:txBody>
                    <a:bodyPr/>
                    <a:lstStyle/>
                    <a:p>
                      <a:pPr marL="0" lvl="0" indent="0" algn="ctr" rtl="0">
                        <a:spcBef>
                          <a:spcPts val="0"/>
                        </a:spcBef>
                        <a:spcAft>
                          <a:spcPts val="0"/>
                        </a:spcAft>
                        <a:buNone/>
                      </a:pPr>
                      <a:r>
                        <a:rPr lang="en" sz="1000"/>
                        <a:t>MERSI-2 chan # number</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Wavelength (μm)</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Native Res. (km)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t>Which algorithms use channel</a:t>
                      </a:r>
                      <a:endParaRPr sz="8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8600">
                <a:tc>
                  <a:txBody>
                    <a:bodyPr/>
                    <a:lstStyle/>
                    <a:p>
                      <a:pPr marL="0" lvl="0" indent="0" algn="ctr" rtl="0">
                        <a:spcBef>
                          <a:spcPts val="0"/>
                        </a:spcBef>
                        <a:spcAft>
                          <a:spcPts val="0"/>
                        </a:spcAft>
                        <a:buNone/>
                      </a:pPr>
                      <a:r>
                        <a:rPr lang="en" sz="1000"/>
                        <a:t>1</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0.470 </a:t>
                      </a:r>
                      <a:r>
                        <a:rPr lang="en" sz="1000">
                          <a:solidFill>
                            <a:schemeClr val="dk1"/>
                          </a:solidFill>
                        </a:rPr>
                        <a:t>*</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rPr>
                        <a:t>0.250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lvl="0" indent="0" algn="ctr" rtl="0">
                        <a:spcBef>
                          <a:spcPts val="0"/>
                        </a:spcBef>
                        <a:spcAft>
                          <a:spcPts val="0"/>
                        </a:spcAft>
                        <a:buNone/>
                      </a:pPr>
                      <a:r>
                        <a:rPr lang="en" sz="1000"/>
                        <a:t>2</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0.550</a:t>
                      </a:r>
                      <a:r>
                        <a:rPr lang="en" sz="1000">
                          <a:solidFill>
                            <a:schemeClr val="dk1"/>
                          </a:solidFill>
                        </a:rPr>
                        <a:t>*</a:t>
                      </a:r>
                      <a:r>
                        <a:rPr lang="en" sz="1000"/>
                        <a:t>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0.250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8600">
                <a:tc>
                  <a:txBody>
                    <a:bodyPr/>
                    <a:lstStyle/>
                    <a:p>
                      <a:pPr marL="0" lvl="0" indent="0" algn="ctr" rtl="0">
                        <a:spcBef>
                          <a:spcPts val="0"/>
                        </a:spcBef>
                        <a:spcAft>
                          <a:spcPts val="0"/>
                        </a:spcAft>
                        <a:buNone/>
                      </a:pPr>
                      <a:r>
                        <a:rPr lang="en" sz="1000"/>
                        <a:t>3</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0.650*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0.250</a:t>
                      </a:r>
                      <a:endParaRPr sz="10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DCOMP, Solar Radiation</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8600">
                <a:tc>
                  <a:txBody>
                    <a:bodyPr/>
                    <a:lstStyle/>
                    <a:p>
                      <a:pPr marL="0" lvl="0" indent="0" algn="ctr" rtl="0">
                        <a:spcBef>
                          <a:spcPts val="0"/>
                        </a:spcBef>
                        <a:spcAft>
                          <a:spcPts val="0"/>
                        </a:spcAft>
                        <a:buNone/>
                      </a:pPr>
                      <a:r>
                        <a:rPr lang="en" sz="1000"/>
                        <a:t>4</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0.865*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0.250</a:t>
                      </a:r>
                      <a:endParaRPr sz="10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Aerosols</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28600">
                <a:tc>
                  <a:txBody>
                    <a:bodyPr/>
                    <a:lstStyle/>
                    <a:p>
                      <a:pPr marL="0" lvl="0" indent="0" algn="ctr" rtl="0">
                        <a:spcBef>
                          <a:spcPts val="0"/>
                        </a:spcBef>
                        <a:spcAft>
                          <a:spcPts val="0"/>
                        </a:spcAft>
                        <a:buNone/>
                      </a:pPr>
                      <a:r>
                        <a:rPr lang="en" sz="1000"/>
                        <a:t>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1.38</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28600">
                <a:tc>
                  <a:txBody>
                    <a:bodyPr/>
                    <a:lstStyle/>
                    <a:p>
                      <a:pPr marL="0" lvl="0" indent="0" algn="ctr" rtl="0">
                        <a:spcBef>
                          <a:spcPts val="0"/>
                        </a:spcBef>
                        <a:spcAft>
                          <a:spcPts val="0"/>
                        </a:spcAft>
                        <a:buNone/>
                      </a:pPr>
                      <a:r>
                        <a:rPr lang="en" sz="1000"/>
                        <a:t>6</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1.64</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Type, DCOMP</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28600">
                <a:tc>
                  <a:txBody>
                    <a:bodyPr/>
                    <a:lstStyle/>
                    <a:p>
                      <a:pPr marL="0" lvl="0" indent="0" algn="ctr" rtl="0">
                        <a:spcBef>
                          <a:spcPts val="0"/>
                        </a:spcBef>
                        <a:spcAft>
                          <a:spcPts val="0"/>
                        </a:spcAft>
                        <a:buNone/>
                      </a:pPr>
                      <a:r>
                        <a:rPr lang="en" sz="1000"/>
                        <a:t>7</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2.13</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DCOMP</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28600">
                <a:tc>
                  <a:txBody>
                    <a:bodyPr/>
                    <a:lstStyle/>
                    <a:p>
                      <a:pPr marL="0" lvl="0" indent="0" algn="ctr" rtl="0">
                        <a:spcBef>
                          <a:spcPts val="0"/>
                        </a:spcBef>
                        <a:spcAft>
                          <a:spcPts val="0"/>
                        </a:spcAft>
                        <a:buNone/>
                      </a:pPr>
                      <a:r>
                        <a:rPr lang="en" sz="1000"/>
                        <a:t>8</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0.412</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28600">
                <a:tc>
                  <a:txBody>
                    <a:bodyPr/>
                    <a:lstStyle/>
                    <a:p>
                      <a:pPr marL="0" lvl="0" indent="0" algn="ctr" rtl="0">
                        <a:spcBef>
                          <a:spcPts val="0"/>
                        </a:spcBef>
                        <a:spcAft>
                          <a:spcPts val="0"/>
                        </a:spcAft>
                        <a:buNone/>
                      </a:pPr>
                      <a:r>
                        <a:rPr lang="en" sz="1000"/>
                        <a:t>9</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0.443</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28600">
                <a:tc>
                  <a:txBody>
                    <a:bodyPr/>
                    <a:lstStyle/>
                    <a:p>
                      <a:pPr marL="0" lvl="0" indent="0" algn="ctr" rtl="0">
                        <a:spcBef>
                          <a:spcPts val="0"/>
                        </a:spcBef>
                        <a:spcAft>
                          <a:spcPts val="0"/>
                        </a:spcAft>
                        <a:buNone/>
                      </a:pPr>
                      <a:r>
                        <a:rPr lang="en" sz="1000"/>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0.490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145" name="Google Shape;145;p25"/>
          <p:cNvGraphicFramePr/>
          <p:nvPr/>
        </p:nvGraphicFramePr>
        <p:xfrm>
          <a:off x="4755150" y="504950"/>
          <a:ext cx="4266000" cy="4735800"/>
        </p:xfrm>
        <a:graphic>
          <a:graphicData uri="http://schemas.openxmlformats.org/drawingml/2006/table">
            <a:tbl>
              <a:tblPr>
                <a:noFill/>
                <a:tableStyleId>{E5239D25-BF2A-411F-9027-82903E1EC1C9}</a:tableStyleId>
              </a:tblPr>
              <a:tblGrid>
                <a:gridCol w="1144075">
                  <a:extLst>
                    <a:ext uri="{9D8B030D-6E8A-4147-A177-3AD203B41FA5}">
                      <a16:colId xmlns:a16="http://schemas.microsoft.com/office/drawing/2014/main" val="20000"/>
                    </a:ext>
                  </a:extLst>
                </a:gridCol>
                <a:gridCol w="918775">
                  <a:extLst>
                    <a:ext uri="{9D8B030D-6E8A-4147-A177-3AD203B41FA5}">
                      <a16:colId xmlns:a16="http://schemas.microsoft.com/office/drawing/2014/main" val="20001"/>
                    </a:ext>
                  </a:extLst>
                </a:gridCol>
                <a:gridCol w="910150">
                  <a:extLst>
                    <a:ext uri="{9D8B030D-6E8A-4147-A177-3AD203B41FA5}">
                      <a16:colId xmlns:a16="http://schemas.microsoft.com/office/drawing/2014/main" val="20002"/>
                    </a:ext>
                  </a:extLst>
                </a:gridCol>
                <a:gridCol w="1293000">
                  <a:extLst>
                    <a:ext uri="{9D8B030D-6E8A-4147-A177-3AD203B41FA5}">
                      <a16:colId xmlns:a16="http://schemas.microsoft.com/office/drawing/2014/main" val="20003"/>
                    </a:ext>
                  </a:extLst>
                </a:gridCol>
              </a:tblGrid>
              <a:tr h="325525">
                <a:tc>
                  <a:txBody>
                    <a:bodyPr/>
                    <a:lstStyle/>
                    <a:p>
                      <a:pPr marL="0" lvl="0" indent="0" algn="ctr" rtl="0">
                        <a:spcBef>
                          <a:spcPts val="0"/>
                        </a:spcBef>
                        <a:spcAft>
                          <a:spcPts val="0"/>
                        </a:spcAft>
                        <a:buNone/>
                      </a:pPr>
                      <a:r>
                        <a:rPr lang="en" sz="1000"/>
                        <a:t>11</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0.555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25525">
                <a:tc>
                  <a:txBody>
                    <a:bodyPr/>
                    <a:lstStyle/>
                    <a:p>
                      <a:pPr marL="0" lvl="0" indent="0" algn="ctr" rtl="0">
                        <a:spcBef>
                          <a:spcPts val="0"/>
                        </a:spcBef>
                        <a:spcAft>
                          <a:spcPts val="0"/>
                        </a:spcAft>
                        <a:buNone/>
                      </a:pPr>
                      <a:r>
                        <a:rPr lang="en" sz="1000"/>
                        <a:t>12</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0.670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5825">
                <a:tc>
                  <a:txBody>
                    <a:bodyPr/>
                    <a:lstStyle/>
                    <a:p>
                      <a:pPr marL="0" lvl="0" indent="0" algn="ctr" rtl="0">
                        <a:spcBef>
                          <a:spcPts val="0"/>
                        </a:spcBef>
                        <a:spcAft>
                          <a:spcPts val="0"/>
                        </a:spcAft>
                        <a:buNone/>
                      </a:pPr>
                      <a:r>
                        <a:rPr lang="en" sz="1000"/>
                        <a:t>14</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0.746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5525">
                <a:tc>
                  <a:txBody>
                    <a:bodyPr/>
                    <a:lstStyle/>
                    <a:p>
                      <a:pPr marL="0" lvl="0" indent="0" algn="ctr" rtl="0">
                        <a:spcBef>
                          <a:spcPts val="0"/>
                        </a:spcBef>
                        <a:spcAft>
                          <a:spcPts val="0"/>
                        </a:spcAft>
                        <a:buNone/>
                      </a:pPr>
                      <a:r>
                        <a:rPr lang="en" sz="1000"/>
                        <a:t>15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0.865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5825">
                <a:tc>
                  <a:txBody>
                    <a:bodyPr/>
                    <a:lstStyle/>
                    <a:p>
                      <a:pPr marL="0" lvl="0" indent="0" algn="ctr" rtl="0">
                        <a:spcBef>
                          <a:spcPts val="0"/>
                        </a:spcBef>
                        <a:spcAft>
                          <a:spcPts val="0"/>
                        </a:spcAft>
                        <a:buNone/>
                      </a:pPr>
                      <a:r>
                        <a:rPr lang="en" sz="1000"/>
                        <a:t>16</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0.905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5825">
                <a:tc>
                  <a:txBody>
                    <a:bodyPr/>
                    <a:lstStyle/>
                    <a:p>
                      <a:pPr marL="0" lvl="0" indent="0" algn="ctr" rtl="0">
                        <a:spcBef>
                          <a:spcPts val="0"/>
                        </a:spcBef>
                        <a:spcAft>
                          <a:spcPts val="0"/>
                        </a:spcAft>
                        <a:buNone/>
                      </a:pPr>
                      <a:r>
                        <a:rPr lang="en" sz="1000"/>
                        <a:t>17</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0.936</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25525">
                <a:tc>
                  <a:txBody>
                    <a:bodyPr/>
                    <a:lstStyle/>
                    <a:p>
                      <a:pPr marL="0" lvl="0" indent="0" algn="ctr" rtl="0">
                        <a:spcBef>
                          <a:spcPts val="0"/>
                        </a:spcBef>
                        <a:spcAft>
                          <a:spcPts val="0"/>
                        </a:spcAft>
                        <a:buNone/>
                      </a:pPr>
                      <a:r>
                        <a:rPr lang="en" sz="1000"/>
                        <a:t>18</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0.940 </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25525">
                <a:tc>
                  <a:txBody>
                    <a:bodyPr/>
                    <a:lstStyle/>
                    <a:p>
                      <a:pPr marL="0" lvl="0" indent="0" algn="ctr" rtl="0">
                        <a:spcBef>
                          <a:spcPts val="0"/>
                        </a:spcBef>
                        <a:spcAft>
                          <a:spcPts val="0"/>
                        </a:spcAft>
                        <a:buNone/>
                      </a:pPr>
                      <a:r>
                        <a:rPr lang="en" sz="1000"/>
                        <a:t>19</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1.03</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25525">
                <a:tc>
                  <a:txBody>
                    <a:bodyPr/>
                    <a:lstStyle/>
                    <a:p>
                      <a:pPr marL="0" lvl="0" indent="0" algn="ctr" rtl="0">
                        <a:spcBef>
                          <a:spcPts val="0"/>
                        </a:spcBef>
                        <a:spcAft>
                          <a:spcPts val="0"/>
                        </a:spcAft>
                        <a:buNone/>
                      </a:pPr>
                      <a:r>
                        <a:rPr lang="en" sz="1000"/>
                        <a:t>20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3.8</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Type, DCOMP</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25525">
                <a:tc>
                  <a:txBody>
                    <a:bodyPr/>
                    <a:lstStyle/>
                    <a:p>
                      <a:pPr marL="0" lvl="0" indent="0" algn="ctr" rtl="0">
                        <a:spcBef>
                          <a:spcPts val="0"/>
                        </a:spcBef>
                        <a:spcAft>
                          <a:spcPts val="0"/>
                        </a:spcAft>
                        <a:buNone/>
                      </a:pPr>
                      <a:r>
                        <a:rPr lang="en" sz="1000"/>
                        <a:t>21</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4.05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t>Mask</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25525">
                <a:tc>
                  <a:txBody>
                    <a:bodyPr/>
                    <a:lstStyle/>
                    <a:p>
                      <a:pPr marL="0" lvl="0" indent="0" algn="ctr" rtl="0">
                        <a:spcBef>
                          <a:spcPts val="0"/>
                        </a:spcBef>
                        <a:spcAft>
                          <a:spcPts val="0"/>
                        </a:spcAft>
                        <a:buNone/>
                      </a:pPr>
                      <a:r>
                        <a:rPr lang="en" sz="1000"/>
                        <a:t>22</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7.2</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25525">
                <a:tc>
                  <a:txBody>
                    <a:bodyPr/>
                    <a:lstStyle/>
                    <a:p>
                      <a:pPr marL="0" lvl="0" indent="0" algn="ctr" rtl="0">
                        <a:spcBef>
                          <a:spcPts val="0"/>
                        </a:spcBef>
                        <a:spcAft>
                          <a:spcPts val="0"/>
                        </a:spcAft>
                        <a:buNone/>
                      </a:pPr>
                      <a:r>
                        <a:rPr lang="en" sz="1000"/>
                        <a:t>23</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8.55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1.0</a:t>
                      </a:r>
                      <a:endParaRPr sz="1000"/>
                    </a:p>
                  </a:txBody>
                  <a:tcPr marL="91425" marR="91425" marT="91425" marB="91425">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Type,ACHA</a:t>
                      </a:r>
                      <a:endParaRPr sz="8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325525">
                <a:tc>
                  <a:txBody>
                    <a:bodyPr/>
                    <a:lstStyle/>
                    <a:p>
                      <a:pPr marL="0" lvl="0" indent="0" algn="ctr" rtl="0">
                        <a:spcBef>
                          <a:spcPts val="0"/>
                        </a:spcBef>
                        <a:spcAft>
                          <a:spcPts val="0"/>
                        </a:spcAft>
                        <a:buNone/>
                      </a:pPr>
                      <a:r>
                        <a:rPr lang="en" sz="1000"/>
                        <a:t>24</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10.8*</a:t>
                      </a:r>
                      <a:endParaRPr sz="1000" baseline="30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0.250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Type,ACHA</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45825">
                <a:tc>
                  <a:txBody>
                    <a:bodyPr/>
                    <a:lstStyle/>
                    <a:p>
                      <a:pPr marL="0" lvl="0" indent="0" algn="ctr" rtl="0">
                        <a:spcBef>
                          <a:spcPts val="0"/>
                        </a:spcBef>
                        <a:spcAft>
                          <a:spcPts val="0"/>
                        </a:spcAft>
                        <a:buNone/>
                      </a:pPr>
                      <a:r>
                        <a:rPr lang="en" sz="1000"/>
                        <a:t>25</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12.0*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rPr>
                        <a:t>0.250</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rPr>
                        <a:t>Mask, Type,ACHA</a:t>
                      </a:r>
                      <a:endParaRPr sz="8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146" name="Google Shape;146;p25"/>
          <p:cNvSpPr txBox="1"/>
          <p:nvPr/>
        </p:nvSpPr>
        <p:spPr>
          <a:xfrm>
            <a:off x="-180975" y="4613775"/>
            <a:ext cx="4779000" cy="384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200"/>
              <a:t>* The MERSI-II aggregated file only provides the 1km radiances</a:t>
            </a:r>
            <a:endParaRPr sz="1200"/>
          </a:p>
        </p:txBody>
      </p:sp>
      <p:sp>
        <p:nvSpPr>
          <p:cNvPr id="147" name="Google Shape;147;p25"/>
          <p:cNvSpPr txBox="1">
            <a:spLocks noGrp="1"/>
          </p:cNvSpPr>
          <p:nvPr>
            <p:ph type="title"/>
          </p:nvPr>
        </p:nvSpPr>
        <p:spPr>
          <a:xfrm>
            <a:off x="831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MERSI-2 on FY3D - CLAVR-x Channel list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FY3D/MERSI-2</a:t>
            </a:r>
            <a:endParaRPr/>
          </a:p>
          <a:p>
            <a:pPr marL="0" lvl="0" indent="0" algn="ctr" rtl="0">
              <a:spcBef>
                <a:spcPts val="0"/>
              </a:spcBef>
              <a:spcAft>
                <a:spcPts val="0"/>
              </a:spcAft>
              <a:buNone/>
            </a:pPr>
            <a:r>
              <a:rPr lang="en"/>
              <a:t>CLAVR-x Products and Imagery</a:t>
            </a:r>
            <a:endParaRPr/>
          </a:p>
        </p:txBody>
      </p:sp>
      <p:sp>
        <p:nvSpPr>
          <p:cNvPr id="153" name="Google Shape;15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59" name="Google Shape;159;p27"/>
          <p:cNvPicPr preferRelativeResize="0"/>
          <p:nvPr/>
        </p:nvPicPr>
        <p:blipFill>
          <a:blip r:embed="rId3">
            <a:alphaModFix/>
          </a:blip>
          <a:stretch>
            <a:fillRect/>
          </a:stretch>
        </p:blipFill>
        <p:spPr>
          <a:xfrm>
            <a:off x="360950" y="2109025"/>
            <a:ext cx="2183300" cy="2183300"/>
          </a:xfrm>
          <a:prstGeom prst="rect">
            <a:avLst/>
          </a:prstGeom>
          <a:noFill/>
          <a:ln>
            <a:noFill/>
          </a:ln>
        </p:spPr>
      </p:pic>
      <p:sp>
        <p:nvSpPr>
          <p:cNvPr id="160" name="Google Shape;160;p27"/>
          <p:cNvSpPr txBox="1"/>
          <p:nvPr/>
        </p:nvSpPr>
        <p:spPr>
          <a:xfrm>
            <a:off x="322500" y="4292325"/>
            <a:ext cx="24189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Red - Cirrus; </a:t>
            </a:r>
            <a:endParaRPr/>
          </a:p>
          <a:p>
            <a:pPr marL="0" lvl="0" indent="0" algn="l" rtl="0">
              <a:spcBef>
                <a:spcPts val="0"/>
              </a:spcBef>
              <a:spcAft>
                <a:spcPts val="0"/>
              </a:spcAft>
              <a:buNone/>
            </a:pPr>
            <a:r>
              <a:rPr lang="en"/>
              <a:t>Yellow - Thick Ice; Turquoise - Water</a:t>
            </a:r>
            <a:endParaRPr/>
          </a:p>
        </p:txBody>
      </p:sp>
      <p:sp>
        <p:nvSpPr>
          <p:cNvPr id="161" name="Google Shape;161;p27"/>
          <p:cNvSpPr txBox="1"/>
          <p:nvPr/>
        </p:nvSpPr>
        <p:spPr>
          <a:xfrm>
            <a:off x="322500" y="75575"/>
            <a:ext cx="2982300" cy="20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Example FY3D level2 products from 05/31/2019 at 0620 UTC from CLAVR-x showing:</a:t>
            </a:r>
            <a:endParaRPr/>
          </a:p>
          <a:p>
            <a:pPr marL="457200" lvl="0" indent="-317500" algn="l" rtl="0">
              <a:spcBef>
                <a:spcPts val="0"/>
              </a:spcBef>
              <a:spcAft>
                <a:spcPts val="0"/>
              </a:spcAft>
              <a:buSzPts val="1400"/>
              <a:buChar char="●"/>
            </a:pPr>
            <a:r>
              <a:rPr lang="en"/>
              <a:t>Cloud mask, type and fraction.</a:t>
            </a:r>
            <a:endParaRPr/>
          </a:p>
          <a:p>
            <a:pPr marL="457200" lvl="0" indent="-317500" algn="l" rtl="0">
              <a:spcBef>
                <a:spcPts val="0"/>
              </a:spcBef>
              <a:spcAft>
                <a:spcPts val="0"/>
              </a:spcAft>
              <a:buSzPts val="1400"/>
              <a:buChar char="●"/>
            </a:pPr>
            <a:r>
              <a:rPr lang="en"/>
              <a:t>Cloud temperature, height and pressure.</a:t>
            </a:r>
            <a:endParaRPr/>
          </a:p>
          <a:p>
            <a:pPr marL="457200" lvl="0" indent="-317500" algn="l" rtl="0">
              <a:spcBef>
                <a:spcPts val="0"/>
              </a:spcBef>
              <a:spcAft>
                <a:spcPts val="0"/>
              </a:spcAft>
              <a:buSzPts val="1400"/>
              <a:buChar char="●"/>
            </a:pPr>
            <a:r>
              <a:rPr lang="en"/>
              <a:t>Cloud optical depth, size and cloud base height.</a:t>
            </a:r>
            <a:endParaRPr/>
          </a:p>
        </p:txBody>
      </p:sp>
      <p:pic>
        <p:nvPicPr>
          <p:cNvPr id="162" name="Google Shape;162;p27"/>
          <p:cNvPicPr preferRelativeResize="0"/>
          <p:nvPr/>
        </p:nvPicPr>
        <p:blipFill>
          <a:blip r:embed="rId4">
            <a:alphaModFix/>
          </a:blip>
          <a:stretch>
            <a:fillRect/>
          </a:stretch>
        </p:blipFill>
        <p:spPr>
          <a:xfrm>
            <a:off x="3381000" y="304800"/>
            <a:ext cx="4603802" cy="4603802"/>
          </a:xfrm>
          <a:prstGeom prst="rect">
            <a:avLst/>
          </a:prstGeom>
          <a:noFill/>
          <a:ln>
            <a:noFill/>
          </a:ln>
        </p:spPr>
      </p:pic>
      <p:sp>
        <p:nvSpPr>
          <p:cNvPr id="163" name="Google Shape;163;p27"/>
          <p:cNvSpPr txBox="1"/>
          <p:nvPr/>
        </p:nvSpPr>
        <p:spPr>
          <a:xfrm>
            <a:off x="3469800" y="387125"/>
            <a:ext cx="9084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Mask</a:t>
            </a:r>
            <a:endParaRPr sz="1000">
              <a:solidFill>
                <a:srgbClr val="FF9900"/>
              </a:solidFill>
            </a:endParaRPr>
          </a:p>
        </p:txBody>
      </p:sp>
      <p:sp>
        <p:nvSpPr>
          <p:cNvPr id="164" name="Google Shape;164;p27"/>
          <p:cNvSpPr txBox="1"/>
          <p:nvPr/>
        </p:nvSpPr>
        <p:spPr>
          <a:xfrm>
            <a:off x="5010125" y="387125"/>
            <a:ext cx="9084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Type</a:t>
            </a:r>
            <a:endParaRPr sz="1000">
              <a:solidFill>
                <a:srgbClr val="FF9900"/>
              </a:solidFill>
            </a:endParaRPr>
          </a:p>
        </p:txBody>
      </p:sp>
      <p:sp>
        <p:nvSpPr>
          <p:cNvPr id="165" name="Google Shape;165;p27"/>
          <p:cNvSpPr txBox="1"/>
          <p:nvPr/>
        </p:nvSpPr>
        <p:spPr>
          <a:xfrm>
            <a:off x="6550450" y="387125"/>
            <a:ext cx="10218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Fraction</a:t>
            </a:r>
            <a:endParaRPr sz="1000">
              <a:solidFill>
                <a:srgbClr val="FF9900"/>
              </a:solidFill>
            </a:endParaRPr>
          </a:p>
        </p:txBody>
      </p:sp>
      <p:sp>
        <p:nvSpPr>
          <p:cNvPr id="166" name="Google Shape;166;p27"/>
          <p:cNvSpPr txBox="1"/>
          <p:nvPr/>
        </p:nvSpPr>
        <p:spPr>
          <a:xfrm>
            <a:off x="3469800" y="1927475"/>
            <a:ext cx="10218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Temp.</a:t>
            </a:r>
            <a:endParaRPr sz="1000">
              <a:solidFill>
                <a:srgbClr val="FF9900"/>
              </a:solidFill>
            </a:endParaRPr>
          </a:p>
        </p:txBody>
      </p:sp>
      <p:sp>
        <p:nvSpPr>
          <p:cNvPr id="167" name="Google Shape;167;p27"/>
          <p:cNvSpPr txBox="1"/>
          <p:nvPr/>
        </p:nvSpPr>
        <p:spPr>
          <a:xfrm>
            <a:off x="5010125" y="1927475"/>
            <a:ext cx="10218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Height</a:t>
            </a:r>
            <a:endParaRPr sz="1000">
              <a:solidFill>
                <a:srgbClr val="FF9900"/>
              </a:solidFill>
            </a:endParaRPr>
          </a:p>
        </p:txBody>
      </p:sp>
      <p:sp>
        <p:nvSpPr>
          <p:cNvPr id="168" name="Google Shape;168;p27"/>
          <p:cNvSpPr txBox="1"/>
          <p:nvPr/>
        </p:nvSpPr>
        <p:spPr>
          <a:xfrm>
            <a:off x="6550450" y="1885475"/>
            <a:ext cx="11343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Pressure</a:t>
            </a:r>
            <a:endParaRPr sz="1000">
              <a:solidFill>
                <a:srgbClr val="FF9900"/>
              </a:solidFill>
            </a:endParaRPr>
          </a:p>
        </p:txBody>
      </p:sp>
      <p:sp>
        <p:nvSpPr>
          <p:cNvPr id="169" name="Google Shape;169;p27"/>
          <p:cNvSpPr txBox="1"/>
          <p:nvPr/>
        </p:nvSpPr>
        <p:spPr>
          <a:xfrm>
            <a:off x="3469800" y="3467825"/>
            <a:ext cx="12756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Opt. Depth</a:t>
            </a:r>
            <a:endParaRPr sz="1000">
              <a:solidFill>
                <a:srgbClr val="FF9900"/>
              </a:solidFill>
            </a:endParaRPr>
          </a:p>
        </p:txBody>
      </p:sp>
      <p:sp>
        <p:nvSpPr>
          <p:cNvPr id="170" name="Google Shape;170;p27"/>
          <p:cNvSpPr txBox="1"/>
          <p:nvPr/>
        </p:nvSpPr>
        <p:spPr>
          <a:xfrm>
            <a:off x="5010125" y="3467825"/>
            <a:ext cx="12756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Eff. Radius</a:t>
            </a:r>
            <a:endParaRPr sz="1000">
              <a:solidFill>
                <a:srgbClr val="FF9900"/>
              </a:solidFill>
            </a:endParaRPr>
          </a:p>
        </p:txBody>
      </p:sp>
      <p:sp>
        <p:nvSpPr>
          <p:cNvPr id="171" name="Google Shape;171;p27"/>
          <p:cNvSpPr txBox="1"/>
          <p:nvPr/>
        </p:nvSpPr>
        <p:spPr>
          <a:xfrm>
            <a:off x="6550450" y="3467825"/>
            <a:ext cx="12756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Cloud Base Height</a:t>
            </a:r>
            <a:endParaRPr sz="1000">
              <a:solidFill>
                <a:srgbClr val="FF99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Comparison of FY3D/MERSI-2 to NOAA-20/SNPP VIIRS</a:t>
            </a:r>
            <a:endParaRPr/>
          </a:p>
        </p:txBody>
      </p:sp>
      <p:sp>
        <p:nvSpPr>
          <p:cNvPr id="177" name="Google Shape;17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Comparison/Validation</a:t>
            </a:r>
            <a:endParaRPr/>
          </a:p>
        </p:txBody>
      </p:sp>
      <p:sp>
        <p:nvSpPr>
          <p:cNvPr id="183" name="Google Shape;18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Official FY3D MERSI-2 cloud products are NOT yet available for public access.</a:t>
            </a:r>
            <a:endParaRPr/>
          </a:p>
          <a:p>
            <a:pPr marL="457200" lvl="0" indent="-342900" algn="l" rtl="0">
              <a:lnSpc>
                <a:spcPct val="150000"/>
              </a:lnSpc>
              <a:spcBef>
                <a:spcPts val="0"/>
              </a:spcBef>
              <a:spcAft>
                <a:spcPts val="0"/>
              </a:spcAft>
              <a:buSzPts val="1800"/>
              <a:buChar char="●"/>
            </a:pPr>
            <a:r>
              <a:rPr lang="en"/>
              <a:t>FY3D CLAVR-x retrievals are compared to VIIRS onboard NOAA-20 and Suomi-NPP.</a:t>
            </a:r>
            <a:endParaRPr/>
          </a:p>
          <a:p>
            <a:pPr marL="457200" lvl="0" indent="-342900" algn="l" rtl="0">
              <a:lnSpc>
                <a:spcPct val="150000"/>
              </a:lnSpc>
              <a:spcBef>
                <a:spcPts val="0"/>
              </a:spcBef>
              <a:spcAft>
                <a:spcPts val="0"/>
              </a:spcAft>
              <a:buSzPts val="1800"/>
              <a:buChar char="●"/>
            </a:pPr>
            <a:r>
              <a:rPr lang="en"/>
              <a:t>SNPP ahead of NOAA-20 by 50 minutes.</a:t>
            </a:r>
            <a:endParaRPr/>
          </a:p>
          <a:p>
            <a:pPr marL="457200" lvl="0" indent="-342900" algn="l" rtl="0">
              <a:lnSpc>
                <a:spcPct val="150000"/>
              </a:lnSpc>
              <a:spcBef>
                <a:spcPts val="0"/>
              </a:spcBef>
              <a:spcAft>
                <a:spcPts val="0"/>
              </a:spcAft>
              <a:buSzPts val="1800"/>
              <a:buChar char="●"/>
            </a:pPr>
            <a:r>
              <a:rPr lang="en"/>
              <a:t>FY3D ahead of NOAA-20 by about 12 minutes.</a:t>
            </a:r>
            <a:endParaRPr/>
          </a:p>
        </p:txBody>
      </p:sp>
      <p:sp>
        <p:nvSpPr>
          <p:cNvPr id="184" name="Google Shape;18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73300" y="0"/>
            <a:ext cx="2127300" cy="4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 Mask </a:t>
            </a:r>
            <a:endParaRPr/>
          </a:p>
        </p:txBody>
      </p:sp>
      <p:sp>
        <p:nvSpPr>
          <p:cNvPr id="190" name="Google Shape;190;p30"/>
          <p:cNvSpPr txBox="1"/>
          <p:nvPr/>
        </p:nvSpPr>
        <p:spPr>
          <a:xfrm>
            <a:off x="389750" y="4605725"/>
            <a:ext cx="80646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ECM results from FY3D use a LUT derived from MODIS. Data from SNPP and NOAA-20 use the the LUT from the NOAA operational processing string.</a:t>
            </a:r>
            <a:endParaRPr/>
          </a:p>
        </p:txBody>
      </p:sp>
      <p:sp>
        <p:nvSpPr>
          <p:cNvPr id="191" name="Google Shape;19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192" name="Google Shape;192;p30"/>
          <p:cNvPicPr preferRelativeResize="0"/>
          <p:nvPr/>
        </p:nvPicPr>
        <p:blipFill>
          <a:blip r:embed="rId3">
            <a:alphaModFix/>
          </a:blip>
          <a:stretch>
            <a:fillRect/>
          </a:stretch>
        </p:blipFill>
        <p:spPr>
          <a:xfrm>
            <a:off x="1631500" y="593238"/>
            <a:ext cx="6203502" cy="4135650"/>
          </a:xfrm>
          <a:prstGeom prst="rect">
            <a:avLst/>
          </a:prstGeom>
          <a:noFill/>
          <a:ln>
            <a:noFill/>
          </a:ln>
        </p:spPr>
      </p:pic>
      <p:sp>
        <p:nvSpPr>
          <p:cNvPr id="193" name="Google Shape;193;p30"/>
          <p:cNvSpPr txBox="1"/>
          <p:nvPr/>
        </p:nvSpPr>
        <p:spPr>
          <a:xfrm>
            <a:off x="256100" y="14567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Ascending</a:t>
            </a:r>
            <a:endParaRPr/>
          </a:p>
        </p:txBody>
      </p:sp>
      <p:sp>
        <p:nvSpPr>
          <p:cNvPr id="194" name="Google Shape;194;p30"/>
          <p:cNvSpPr txBox="1"/>
          <p:nvPr/>
        </p:nvSpPr>
        <p:spPr>
          <a:xfrm>
            <a:off x="256100" y="35141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Descending</a:t>
            </a:r>
            <a:endParaRPr/>
          </a:p>
        </p:txBody>
      </p:sp>
      <p:sp>
        <p:nvSpPr>
          <p:cNvPr id="195" name="Google Shape;195;p30"/>
          <p:cNvSpPr txBox="1"/>
          <p:nvPr/>
        </p:nvSpPr>
        <p:spPr>
          <a:xfrm>
            <a:off x="2295475" y="328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FY3D</a:t>
            </a:r>
            <a:endParaRPr/>
          </a:p>
        </p:txBody>
      </p:sp>
      <p:sp>
        <p:nvSpPr>
          <p:cNvPr id="196" name="Google Shape;196;p30"/>
          <p:cNvSpPr txBox="1"/>
          <p:nvPr/>
        </p:nvSpPr>
        <p:spPr>
          <a:xfrm>
            <a:off x="4200475" y="328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NOAA-20</a:t>
            </a:r>
            <a:endParaRPr/>
          </a:p>
        </p:txBody>
      </p:sp>
      <p:sp>
        <p:nvSpPr>
          <p:cNvPr id="197" name="Google Shape;197;p30"/>
          <p:cNvSpPr txBox="1"/>
          <p:nvPr/>
        </p:nvSpPr>
        <p:spPr>
          <a:xfrm>
            <a:off x="6311950" y="3005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SNPP</a:t>
            </a:r>
            <a:endParaRPr/>
          </a:p>
        </p:txBody>
      </p:sp>
      <p:cxnSp>
        <p:nvCxnSpPr>
          <p:cNvPr id="198" name="Google Shape;198;p30"/>
          <p:cNvCxnSpPr/>
          <p:nvPr/>
        </p:nvCxnSpPr>
        <p:spPr>
          <a:xfrm flipH="1">
            <a:off x="6442500" y="2619725"/>
            <a:ext cx="1558500" cy="777600"/>
          </a:xfrm>
          <a:prstGeom prst="straightConnector1">
            <a:avLst/>
          </a:prstGeom>
          <a:noFill/>
          <a:ln w="19050" cap="flat" cmpd="sng">
            <a:solidFill>
              <a:schemeClr val="dk1"/>
            </a:solidFill>
            <a:prstDash val="solid"/>
            <a:round/>
            <a:headEnd type="none" w="med" len="med"/>
            <a:tailEnd type="triangle" w="med" len="med"/>
          </a:ln>
        </p:spPr>
      </p:cxnSp>
      <p:cxnSp>
        <p:nvCxnSpPr>
          <p:cNvPr id="199" name="Google Shape;199;p30"/>
          <p:cNvCxnSpPr/>
          <p:nvPr/>
        </p:nvCxnSpPr>
        <p:spPr>
          <a:xfrm flipH="1">
            <a:off x="4543150" y="2619725"/>
            <a:ext cx="3466200" cy="744900"/>
          </a:xfrm>
          <a:prstGeom prst="straightConnector1">
            <a:avLst/>
          </a:prstGeom>
          <a:noFill/>
          <a:ln w="19050" cap="flat" cmpd="sng">
            <a:solidFill>
              <a:srgbClr val="000000"/>
            </a:solidFill>
            <a:prstDash val="solid"/>
            <a:round/>
            <a:headEnd type="none" w="med" len="med"/>
            <a:tailEnd type="triangle" w="med" len="med"/>
          </a:ln>
        </p:spPr>
      </p:cxnSp>
      <p:cxnSp>
        <p:nvCxnSpPr>
          <p:cNvPr id="200" name="Google Shape;200;p30"/>
          <p:cNvCxnSpPr/>
          <p:nvPr/>
        </p:nvCxnSpPr>
        <p:spPr>
          <a:xfrm flipH="1">
            <a:off x="2426350" y="2611375"/>
            <a:ext cx="5583000" cy="772200"/>
          </a:xfrm>
          <a:prstGeom prst="straightConnector1">
            <a:avLst/>
          </a:prstGeom>
          <a:noFill/>
          <a:ln w="19050" cap="flat" cmpd="sng">
            <a:solidFill>
              <a:srgbClr val="000000"/>
            </a:solidFill>
            <a:prstDash val="solid"/>
            <a:round/>
            <a:headEnd type="none" w="med" len="med"/>
            <a:tailEnd type="triangle" w="med" len="med"/>
          </a:ln>
        </p:spPr>
      </p:cxnSp>
      <p:sp>
        <p:nvSpPr>
          <p:cNvPr id="201" name="Google Shape;201;p30"/>
          <p:cNvSpPr txBox="1"/>
          <p:nvPr/>
        </p:nvSpPr>
        <p:spPr>
          <a:xfrm>
            <a:off x="7958250" y="1849950"/>
            <a:ext cx="1100400" cy="8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Cloud Mask differences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73300" y="0"/>
            <a:ext cx="2127300" cy="4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 Type </a:t>
            </a:r>
            <a:endParaRPr/>
          </a:p>
        </p:txBody>
      </p:sp>
      <p:sp>
        <p:nvSpPr>
          <p:cNvPr id="207" name="Google Shape;20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08" name="Google Shape;208;p31"/>
          <p:cNvSpPr txBox="1"/>
          <p:nvPr/>
        </p:nvSpPr>
        <p:spPr>
          <a:xfrm>
            <a:off x="179900" y="13805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Ascending</a:t>
            </a:r>
            <a:endParaRPr/>
          </a:p>
        </p:txBody>
      </p:sp>
      <p:sp>
        <p:nvSpPr>
          <p:cNvPr id="209" name="Google Shape;209;p31"/>
          <p:cNvSpPr txBox="1"/>
          <p:nvPr/>
        </p:nvSpPr>
        <p:spPr>
          <a:xfrm>
            <a:off x="179900" y="34379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Descending</a:t>
            </a:r>
            <a:endParaRPr/>
          </a:p>
        </p:txBody>
      </p:sp>
      <p:sp>
        <p:nvSpPr>
          <p:cNvPr id="210" name="Google Shape;210;p31"/>
          <p:cNvSpPr txBox="1"/>
          <p:nvPr/>
        </p:nvSpPr>
        <p:spPr>
          <a:xfrm>
            <a:off x="2219275" y="2518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FY3D</a:t>
            </a:r>
            <a:endParaRPr/>
          </a:p>
        </p:txBody>
      </p:sp>
      <p:sp>
        <p:nvSpPr>
          <p:cNvPr id="211" name="Google Shape;211;p31"/>
          <p:cNvSpPr txBox="1"/>
          <p:nvPr/>
        </p:nvSpPr>
        <p:spPr>
          <a:xfrm>
            <a:off x="4124275" y="2518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NOAA-20</a:t>
            </a:r>
            <a:endParaRPr/>
          </a:p>
        </p:txBody>
      </p:sp>
      <p:sp>
        <p:nvSpPr>
          <p:cNvPr id="212" name="Google Shape;212;p31"/>
          <p:cNvSpPr txBox="1"/>
          <p:nvPr/>
        </p:nvSpPr>
        <p:spPr>
          <a:xfrm>
            <a:off x="6235750" y="2243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SNPP</a:t>
            </a:r>
            <a:endParaRPr/>
          </a:p>
        </p:txBody>
      </p:sp>
      <p:pic>
        <p:nvPicPr>
          <p:cNvPr id="213" name="Google Shape;213;p31"/>
          <p:cNvPicPr preferRelativeResize="0"/>
          <p:nvPr/>
        </p:nvPicPr>
        <p:blipFill>
          <a:blip r:embed="rId3">
            <a:alphaModFix/>
          </a:blip>
          <a:stretch>
            <a:fillRect/>
          </a:stretch>
        </p:blipFill>
        <p:spPr>
          <a:xfrm>
            <a:off x="1584500" y="564100"/>
            <a:ext cx="6148665" cy="4099125"/>
          </a:xfrm>
          <a:prstGeom prst="rect">
            <a:avLst/>
          </a:prstGeom>
          <a:noFill/>
          <a:ln>
            <a:noFill/>
          </a:ln>
        </p:spPr>
      </p:pic>
      <p:sp>
        <p:nvSpPr>
          <p:cNvPr id="214" name="Google Shape;214;p31"/>
          <p:cNvSpPr txBox="1"/>
          <p:nvPr/>
        </p:nvSpPr>
        <p:spPr>
          <a:xfrm>
            <a:off x="1299075" y="4605725"/>
            <a:ext cx="7079100" cy="509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Cloud mask difference affects cloud type retrieval coverage</a:t>
            </a:r>
            <a:endParaRPr/>
          </a:p>
          <a:p>
            <a:pPr marL="457200" lvl="0" indent="-317500" algn="l" rtl="0">
              <a:spcBef>
                <a:spcPts val="0"/>
              </a:spcBef>
              <a:spcAft>
                <a:spcPts val="0"/>
              </a:spcAft>
              <a:buSzPts val="1400"/>
              <a:buChar char="●"/>
            </a:pPr>
            <a:r>
              <a:rPr lang="en"/>
              <a:t>FY3D tends to retrieve less ice clouds</a:t>
            </a: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3300" y="0"/>
            <a:ext cx="2829300" cy="4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Cloud Top Height</a:t>
            </a:r>
            <a:r>
              <a:rPr lang="en"/>
              <a:t> </a:t>
            </a:r>
            <a:endParaRPr/>
          </a:p>
        </p:txBody>
      </p:sp>
      <p:sp>
        <p:nvSpPr>
          <p:cNvPr id="220" name="Google Shape;22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21" name="Google Shape;221;p32"/>
          <p:cNvSpPr txBox="1"/>
          <p:nvPr/>
        </p:nvSpPr>
        <p:spPr>
          <a:xfrm>
            <a:off x="256100" y="14567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Ascending</a:t>
            </a:r>
            <a:endParaRPr/>
          </a:p>
        </p:txBody>
      </p:sp>
      <p:sp>
        <p:nvSpPr>
          <p:cNvPr id="222" name="Google Shape;222;p32"/>
          <p:cNvSpPr txBox="1"/>
          <p:nvPr/>
        </p:nvSpPr>
        <p:spPr>
          <a:xfrm>
            <a:off x="256100" y="35141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Descending</a:t>
            </a:r>
            <a:endParaRPr/>
          </a:p>
        </p:txBody>
      </p:sp>
      <p:sp>
        <p:nvSpPr>
          <p:cNvPr id="223" name="Google Shape;223;p32"/>
          <p:cNvSpPr txBox="1"/>
          <p:nvPr/>
        </p:nvSpPr>
        <p:spPr>
          <a:xfrm>
            <a:off x="2295475" y="328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FY3D</a:t>
            </a:r>
            <a:endParaRPr/>
          </a:p>
        </p:txBody>
      </p:sp>
      <p:sp>
        <p:nvSpPr>
          <p:cNvPr id="224" name="Google Shape;224;p32"/>
          <p:cNvSpPr txBox="1"/>
          <p:nvPr/>
        </p:nvSpPr>
        <p:spPr>
          <a:xfrm>
            <a:off x="4200475" y="328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NOAA-20</a:t>
            </a:r>
            <a:endParaRPr/>
          </a:p>
        </p:txBody>
      </p:sp>
      <p:sp>
        <p:nvSpPr>
          <p:cNvPr id="225" name="Google Shape;225;p32"/>
          <p:cNvSpPr txBox="1"/>
          <p:nvPr/>
        </p:nvSpPr>
        <p:spPr>
          <a:xfrm>
            <a:off x="6311950" y="3005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SNPP</a:t>
            </a:r>
            <a:endParaRPr/>
          </a:p>
        </p:txBody>
      </p:sp>
      <p:pic>
        <p:nvPicPr>
          <p:cNvPr id="226" name="Google Shape;226;p32"/>
          <p:cNvPicPr preferRelativeResize="0"/>
          <p:nvPr/>
        </p:nvPicPr>
        <p:blipFill>
          <a:blip r:embed="rId3">
            <a:alphaModFix/>
          </a:blip>
          <a:stretch>
            <a:fillRect/>
          </a:stretch>
        </p:blipFill>
        <p:spPr>
          <a:xfrm>
            <a:off x="1660700" y="640300"/>
            <a:ext cx="6136002" cy="4090674"/>
          </a:xfrm>
          <a:prstGeom prst="rect">
            <a:avLst/>
          </a:prstGeom>
          <a:noFill/>
          <a:ln>
            <a:noFill/>
          </a:ln>
        </p:spPr>
      </p:pic>
      <p:sp>
        <p:nvSpPr>
          <p:cNvPr id="227" name="Google Shape;227;p32"/>
          <p:cNvSpPr txBox="1"/>
          <p:nvPr/>
        </p:nvSpPr>
        <p:spPr>
          <a:xfrm>
            <a:off x="985475" y="4729100"/>
            <a:ext cx="7316400" cy="310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As cloud top height retrieval is dependant on cloud type, differences are observed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73300" y="0"/>
            <a:ext cx="2829300" cy="4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Cloud Base Height</a:t>
            </a:r>
            <a:r>
              <a:rPr lang="en"/>
              <a:t> </a:t>
            </a:r>
            <a:endParaRPr/>
          </a:p>
        </p:txBody>
      </p:sp>
      <p:sp>
        <p:nvSpPr>
          <p:cNvPr id="233" name="Google Shape;23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34" name="Google Shape;234;p33"/>
          <p:cNvSpPr txBox="1"/>
          <p:nvPr/>
        </p:nvSpPr>
        <p:spPr>
          <a:xfrm>
            <a:off x="256100" y="14567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Ascending</a:t>
            </a:r>
            <a:endParaRPr/>
          </a:p>
        </p:txBody>
      </p:sp>
      <p:sp>
        <p:nvSpPr>
          <p:cNvPr id="235" name="Google Shape;235;p33"/>
          <p:cNvSpPr txBox="1"/>
          <p:nvPr/>
        </p:nvSpPr>
        <p:spPr>
          <a:xfrm>
            <a:off x="256100" y="3514150"/>
            <a:ext cx="1252200" cy="2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Descending</a:t>
            </a:r>
            <a:endParaRPr/>
          </a:p>
        </p:txBody>
      </p:sp>
      <p:sp>
        <p:nvSpPr>
          <p:cNvPr id="236" name="Google Shape;236;p33"/>
          <p:cNvSpPr txBox="1"/>
          <p:nvPr/>
        </p:nvSpPr>
        <p:spPr>
          <a:xfrm>
            <a:off x="2295475" y="328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FY3D</a:t>
            </a:r>
            <a:endParaRPr/>
          </a:p>
        </p:txBody>
      </p:sp>
      <p:sp>
        <p:nvSpPr>
          <p:cNvPr id="237" name="Google Shape;237;p33"/>
          <p:cNvSpPr txBox="1"/>
          <p:nvPr/>
        </p:nvSpPr>
        <p:spPr>
          <a:xfrm>
            <a:off x="4200475" y="328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NOAA-20</a:t>
            </a:r>
            <a:endParaRPr/>
          </a:p>
        </p:txBody>
      </p:sp>
      <p:sp>
        <p:nvSpPr>
          <p:cNvPr id="238" name="Google Shape;238;p33"/>
          <p:cNvSpPr txBox="1"/>
          <p:nvPr/>
        </p:nvSpPr>
        <p:spPr>
          <a:xfrm>
            <a:off x="6311950" y="3005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SNPP</a:t>
            </a:r>
            <a:endParaRPr/>
          </a:p>
        </p:txBody>
      </p:sp>
      <p:pic>
        <p:nvPicPr>
          <p:cNvPr id="239" name="Google Shape;239;p33"/>
          <p:cNvPicPr preferRelativeResize="0"/>
          <p:nvPr/>
        </p:nvPicPr>
        <p:blipFill>
          <a:blip r:embed="rId3">
            <a:alphaModFix/>
          </a:blip>
          <a:stretch>
            <a:fillRect/>
          </a:stretch>
        </p:blipFill>
        <p:spPr>
          <a:xfrm>
            <a:off x="1660700" y="640300"/>
            <a:ext cx="6176749" cy="4117824"/>
          </a:xfrm>
          <a:prstGeom prst="rect">
            <a:avLst/>
          </a:prstGeom>
          <a:noFill/>
          <a:ln>
            <a:noFill/>
          </a:ln>
        </p:spPr>
      </p:pic>
      <p:sp>
        <p:nvSpPr>
          <p:cNvPr id="240" name="Google Shape;240;p33"/>
          <p:cNvSpPr txBox="1"/>
          <p:nvPr/>
        </p:nvSpPr>
        <p:spPr>
          <a:xfrm>
            <a:off x="1721025" y="4758125"/>
            <a:ext cx="6207000" cy="385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Retrieval of cloud base height utilizes cloud top height.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a:t>
            </a:r>
            <a:endParaRPr/>
          </a:p>
        </p:txBody>
      </p:sp>
      <p:sp>
        <p:nvSpPr>
          <p:cNvPr id="75" name="Google Shape;75;p16"/>
          <p:cNvSpPr txBox="1">
            <a:spLocks noGrp="1"/>
          </p:cNvSpPr>
          <p:nvPr>
            <p:ph type="body" idx="1"/>
          </p:nvPr>
        </p:nvSpPr>
        <p:spPr>
          <a:xfrm>
            <a:off x="311700" y="1152475"/>
            <a:ext cx="8520600" cy="39045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Introduction to CSPP LEO CLAVR-x</a:t>
            </a:r>
            <a:endParaRPr/>
          </a:p>
          <a:p>
            <a:pPr marL="457200" lvl="0" indent="-342900" algn="l" rtl="0">
              <a:lnSpc>
                <a:spcPct val="150000"/>
              </a:lnSpc>
              <a:spcBef>
                <a:spcPts val="0"/>
              </a:spcBef>
              <a:spcAft>
                <a:spcPts val="0"/>
              </a:spcAft>
              <a:buSzPts val="1800"/>
              <a:buChar char="●"/>
            </a:pPr>
            <a:r>
              <a:rPr lang="en"/>
              <a:t>Implementation of FY-3D into CLAVR-x</a:t>
            </a:r>
            <a:endParaRPr/>
          </a:p>
          <a:p>
            <a:pPr marL="457200" lvl="0" indent="-342900" algn="l" rtl="0">
              <a:lnSpc>
                <a:spcPct val="150000"/>
              </a:lnSpc>
              <a:spcBef>
                <a:spcPts val="0"/>
              </a:spcBef>
              <a:spcAft>
                <a:spcPts val="0"/>
              </a:spcAft>
              <a:buSzPts val="1800"/>
              <a:buChar char="●"/>
            </a:pPr>
            <a:r>
              <a:rPr lang="en"/>
              <a:t>Example Products from FY-3D</a:t>
            </a:r>
            <a:endParaRPr/>
          </a:p>
          <a:p>
            <a:pPr marL="457200" lvl="0" indent="-342900" algn="l" rtl="0">
              <a:lnSpc>
                <a:spcPct val="150000"/>
              </a:lnSpc>
              <a:spcBef>
                <a:spcPts val="0"/>
              </a:spcBef>
              <a:spcAft>
                <a:spcPts val="0"/>
              </a:spcAft>
              <a:buSzPts val="1800"/>
              <a:buChar char="●"/>
            </a:pPr>
            <a:r>
              <a:rPr lang="en"/>
              <a:t>Comparison of FY-3D to NOAA-20 JPSS and Suomi-NPP VIIRS</a:t>
            </a:r>
            <a:endParaRPr/>
          </a:p>
          <a:p>
            <a:pPr marL="457200" lvl="0" indent="-342900" algn="l" rtl="0">
              <a:lnSpc>
                <a:spcPct val="150000"/>
              </a:lnSpc>
              <a:spcBef>
                <a:spcPts val="0"/>
              </a:spcBef>
              <a:spcAft>
                <a:spcPts val="0"/>
              </a:spcAft>
              <a:buSzPts val="1800"/>
              <a:buChar char="●"/>
            </a:pPr>
            <a:r>
              <a:rPr lang="en"/>
              <a:t>Comparison of FY-3D to FY-4A and other Asian Geo Imagers</a:t>
            </a:r>
            <a:endParaRPr/>
          </a:p>
          <a:p>
            <a:pPr marL="457200" lvl="0" indent="-342900" algn="l" rtl="0">
              <a:lnSpc>
                <a:spcPct val="150000"/>
              </a:lnSpc>
              <a:spcBef>
                <a:spcPts val="0"/>
              </a:spcBef>
              <a:spcAft>
                <a:spcPts val="0"/>
              </a:spcAft>
              <a:buSzPts val="1800"/>
              <a:buChar char="●"/>
            </a:pPr>
            <a:r>
              <a:rPr lang="en"/>
              <a:t>Current CLAVR-x Development Activities</a:t>
            </a:r>
            <a:endParaRPr/>
          </a:p>
          <a:p>
            <a:pPr marL="457200" lvl="0" indent="-342900" algn="l" rtl="0">
              <a:lnSpc>
                <a:spcPct val="150000"/>
              </a:lnSpc>
              <a:spcBef>
                <a:spcPts val="0"/>
              </a:spcBef>
              <a:spcAft>
                <a:spcPts val="0"/>
              </a:spcAft>
              <a:buSzPts val="1800"/>
              <a:buChar char="●"/>
            </a:pPr>
            <a:r>
              <a:rPr lang="en"/>
              <a:t>How to Access CSPP LEO CLAVR-x</a:t>
            </a:r>
            <a:endParaRPr/>
          </a:p>
          <a:p>
            <a:pPr marL="457200" lvl="0" indent="-342900" algn="l" rtl="0">
              <a:lnSpc>
                <a:spcPct val="150000"/>
              </a:lnSpc>
              <a:spcBef>
                <a:spcPts val="0"/>
              </a:spcBef>
              <a:spcAft>
                <a:spcPts val="0"/>
              </a:spcAft>
              <a:buSzPts val="1800"/>
              <a:buChar char="●"/>
            </a:pPr>
            <a:r>
              <a:rPr lang="en"/>
              <a:t>Conclusions</a:t>
            </a:r>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p:nvPr>
        </p:nvSpPr>
        <p:spPr>
          <a:xfrm>
            <a:off x="73300" y="0"/>
            <a:ext cx="4527000" cy="4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Daytime Cloud Optical Depth</a:t>
            </a:r>
            <a:r>
              <a:rPr lang="en"/>
              <a:t> </a:t>
            </a:r>
            <a:endParaRPr/>
          </a:p>
        </p:txBody>
      </p:sp>
      <p:sp>
        <p:nvSpPr>
          <p:cNvPr id="246" name="Google Shape;24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47" name="Google Shape;247;p34"/>
          <p:cNvSpPr txBox="1"/>
          <p:nvPr/>
        </p:nvSpPr>
        <p:spPr>
          <a:xfrm>
            <a:off x="1081350" y="935075"/>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FY3D</a:t>
            </a:r>
            <a:endParaRPr/>
          </a:p>
        </p:txBody>
      </p:sp>
      <p:sp>
        <p:nvSpPr>
          <p:cNvPr id="248" name="Google Shape;248;p34"/>
          <p:cNvSpPr txBox="1"/>
          <p:nvPr/>
        </p:nvSpPr>
        <p:spPr>
          <a:xfrm>
            <a:off x="4022075" y="953725"/>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NOAA-20</a:t>
            </a:r>
            <a:endParaRPr/>
          </a:p>
        </p:txBody>
      </p:sp>
      <p:sp>
        <p:nvSpPr>
          <p:cNvPr id="249" name="Google Shape;249;p34"/>
          <p:cNvSpPr txBox="1"/>
          <p:nvPr/>
        </p:nvSpPr>
        <p:spPr>
          <a:xfrm>
            <a:off x="7118200" y="869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SNPP</a:t>
            </a:r>
            <a:endParaRPr/>
          </a:p>
        </p:txBody>
      </p:sp>
      <p:pic>
        <p:nvPicPr>
          <p:cNvPr id="250" name="Google Shape;250;p34"/>
          <p:cNvPicPr preferRelativeResize="0"/>
          <p:nvPr/>
        </p:nvPicPr>
        <p:blipFill>
          <a:blip r:embed="rId3">
            <a:alphaModFix/>
          </a:blip>
          <a:stretch>
            <a:fillRect/>
          </a:stretch>
        </p:blipFill>
        <p:spPr>
          <a:xfrm>
            <a:off x="123400" y="1246100"/>
            <a:ext cx="8897751" cy="2965924"/>
          </a:xfrm>
          <a:prstGeom prst="rect">
            <a:avLst/>
          </a:prstGeom>
          <a:noFill/>
          <a:ln>
            <a:noFill/>
          </a:ln>
        </p:spPr>
      </p:pic>
      <p:sp>
        <p:nvSpPr>
          <p:cNvPr id="251" name="Google Shape;251;p34"/>
          <p:cNvSpPr txBox="1"/>
          <p:nvPr/>
        </p:nvSpPr>
        <p:spPr>
          <a:xfrm>
            <a:off x="1621400" y="4429225"/>
            <a:ext cx="6446700" cy="521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COD show good agreement among the sensors.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73300" y="0"/>
            <a:ext cx="5874000" cy="4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Daytime Cloud Effective Particle Size</a:t>
            </a:r>
            <a:r>
              <a:rPr lang="en"/>
              <a:t> </a:t>
            </a:r>
            <a:endParaRPr/>
          </a:p>
        </p:txBody>
      </p:sp>
      <p:sp>
        <p:nvSpPr>
          <p:cNvPr id="257" name="Google Shape;25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58" name="Google Shape;258;p35"/>
          <p:cNvSpPr txBox="1"/>
          <p:nvPr/>
        </p:nvSpPr>
        <p:spPr>
          <a:xfrm>
            <a:off x="1081350" y="935075"/>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FY3D</a:t>
            </a:r>
            <a:endParaRPr/>
          </a:p>
        </p:txBody>
      </p:sp>
      <p:sp>
        <p:nvSpPr>
          <p:cNvPr id="259" name="Google Shape;259;p35"/>
          <p:cNvSpPr txBox="1"/>
          <p:nvPr/>
        </p:nvSpPr>
        <p:spPr>
          <a:xfrm>
            <a:off x="4022075" y="953725"/>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NOAA-20</a:t>
            </a:r>
            <a:endParaRPr/>
          </a:p>
        </p:txBody>
      </p:sp>
      <p:sp>
        <p:nvSpPr>
          <p:cNvPr id="260" name="Google Shape;260;p35"/>
          <p:cNvSpPr txBox="1"/>
          <p:nvPr/>
        </p:nvSpPr>
        <p:spPr>
          <a:xfrm>
            <a:off x="7118200" y="869000"/>
            <a:ext cx="1100400" cy="1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SNPP</a:t>
            </a:r>
            <a:endParaRPr/>
          </a:p>
        </p:txBody>
      </p:sp>
      <p:pic>
        <p:nvPicPr>
          <p:cNvPr id="261" name="Google Shape;261;p35"/>
          <p:cNvPicPr preferRelativeResize="0"/>
          <p:nvPr/>
        </p:nvPicPr>
        <p:blipFill>
          <a:blip r:embed="rId3">
            <a:alphaModFix/>
          </a:blip>
          <a:stretch>
            <a:fillRect/>
          </a:stretch>
        </p:blipFill>
        <p:spPr>
          <a:xfrm>
            <a:off x="152400" y="1266025"/>
            <a:ext cx="8839202" cy="2946401"/>
          </a:xfrm>
          <a:prstGeom prst="rect">
            <a:avLst/>
          </a:prstGeom>
          <a:noFill/>
          <a:ln>
            <a:noFill/>
          </a:ln>
        </p:spPr>
      </p:pic>
      <p:sp>
        <p:nvSpPr>
          <p:cNvPr id="262" name="Google Shape;262;p35"/>
          <p:cNvSpPr txBox="1"/>
          <p:nvPr/>
        </p:nvSpPr>
        <p:spPr>
          <a:xfrm>
            <a:off x="1621400" y="4429225"/>
            <a:ext cx="6446700" cy="521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Effective Radius show good agreement among the sensors.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166977" y="597425"/>
            <a:ext cx="866532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Summary of FY3D Comparison to JPSS/SNPP VIIRS</a:t>
            </a:r>
            <a:endParaRPr dirty="0"/>
          </a:p>
        </p:txBody>
      </p:sp>
      <p:sp>
        <p:nvSpPr>
          <p:cNvPr id="268" name="Google Shape;268;p36"/>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FY3D compares reasonably well with both NOAA-20 and SNPP.</a:t>
            </a:r>
            <a:endParaRPr/>
          </a:p>
          <a:p>
            <a:pPr marL="457200" lvl="0" indent="-342900" algn="l" rtl="0">
              <a:lnSpc>
                <a:spcPct val="150000"/>
              </a:lnSpc>
              <a:spcBef>
                <a:spcPts val="0"/>
              </a:spcBef>
              <a:spcAft>
                <a:spcPts val="0"/>
              </a:spcAft>
              <a:buSzPts val="1800"/>
              <a:buChar char="●"/>
            </a:pPr>
            <a:r>
              <a:rPr lang="en"/>
              <a:t>Better consistency is observed between NOAA-20 and SNPP due to similar sensors.</a:t>
            </a:r>
            <a:endParaRPr/>
          </a:p>
          <a:p>
            <a:pPr marL="457200" lvl="0" indent="-342900" algn="l" rtl="0">
              <a:lnSpc>
                <a:spcPct val="150000"/>
              </a:lnSpc>
              <a:spcBef>
                <a:spcPts val="0"/>
              </a:spcBef>
              <a:spcAft>
                <a:spcPts val="0"/>
              </a:spcAft>
              <a:buSzPts val="1800"/>
              <a:buChar char="●"/>
            </a:pPr>
            <a:r>
              <a:rPr lang="en"/>
              <a:t>Major cloud mask differences during nighttime may be caused by the use of different LUTs.</a:t>
            </a:r>
            <a:endParaRPr/>
          </a:p>
          <a:p>
            <a:pPr marL="457200" lvl="0" indent="-342900" algn="l" rtl="0">
              <a:lnSpc>
                <a:spcPct val="150000"/>
              </a:lnSpc>
              <a:spcBef>
                <a:spcPts val="0"/>
              </a:spcBef>
              <a:spcAft>
                <a:spcPts val="0"/>
              </a:spcAft>
              <a:buSzPts val="1800"/>
              <a:buChar char="●"/>
            </a:pPr>
            <a:r>
              <a:rPr lang="en"/>
              <a:t>FY3D retrievals tend to show less ice clouds, which affects other downstream cloud products.</a:t>
            </a:r>
            <a:endParaRPr/>
          </a:p>
        </p:txBody>
      </p:sp>
      <p:sp>
        <p:nvSpPr>
          <p:cNvPr id="269" name="Google Shape;26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a:spLocks noGrp="1"/>
          </p:cNvSpPr>
          <p:nvPr>
            <p:ph type="title"/>
          </p:nvPr>
        </p:nvSpPr>
        <p:spPr>
          <a:xfrm>
            <a:off x="311700" y="1388875"/>
            <a:ext cx="8520600" cy="24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Comparison of FY3D/MERSI-2 to FY4A/AGRI, COMS/MI, METEOSAT-8/SEVIRI and HIMAWARI-8/AHI</a:t>
            </a:r>
            <a:endParaRPr/>
          </a:p>
        </p:txBody>
      </p:sp>
      <p:sp>
        <p:nvSpPr>
          <p:cNvPr id="275" name="Google Shape;27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311700" y="209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FY-4A in CLAVR-x</a:t>
            </a:r>
            <a:endParaRPr/>
          </a:p>
        </p:txBody>
      </p:sp>
      <p:pic>
        <p:nvPicPr>
          <p:cNvPr id="281" name="Google Shape;281;p38"/>
          <p:cNvPicPr preferRelativeResize="0"/>
          <p:nvPr/>
        </p:nvPicPr>
        <p:blipFill>
          <a:blip r:embed="rId3">
            <a:alphaModFix/>
          </a:blip>
          <a:stretch>
            <a:fillRect/>
          </a:stretch>
        </p:blipFill>
        <p:spPr>
          <a:xfrm>
            <a:off x="186125" y="1058300"/>
            <a:ext cx="2068625" cy="2068625"/>
          </a:xfrm>
          <a:prstGeom prst="rect">
            <a:avLst/>
          </a:prstGeom>
          <a:noFill/>
          <a:ln>
            <a:noFill/>
          </a:ln>
        </p:spPr>
      </p:pic>
      <p:pic>
        <p:nvPicPr>
          <p:cNvPr id="282" name="Google Shape;282;p38"/>
          <p:cNvPicPr preferRelativeResize="0"/>
          <p:nvPr/>
        </p:nvPicPr>
        <p:blipFill>
          <a:blip r:embed="rId4">
            <a:alphaModFix/>
          </a:blip>
          <a:stretch>
            <a:fillRect/>
          </a:stretch>
        </p:blipFill>
        <p:spPr>
          <a:xfrm>
            <a:off x="1628900" y="2717325"/>
            <a:ext cx="1968026" cy="1968026"/>
          </a:xfrm>
          <a:prstGeom prst="rect">
            <a:avLst/>
          </a:prstGeom>
          <a:noFill/>
          <a:ln>
            <a:noFill/>
          </a:ln>
        </p:spPr>
      </p:pic>
      <p:pic>
        <p:nvPicPr>
          <p:cNvPr id="283" name="Google Shape;283;p38"/>
          <p:cNvPicPr preferRelativeResize="0"/>
          <p:nvPr/>
        </p:nvPicPr>
        <p:blipFill>
          <a:blip r:embed="rId5">
            <a:alphaModFix/>
          </a:blip>
          <a:stretch>
            <a:fillRect/>
          </a:stretch>
        </p:blipFill>
        <p:spPr>
          <a:xfrm>
            <a:off x="4855725" y="2717325"/>
            <a:ext cx="1968025" cy="1968026"/>
          </a:xfrm>
          <a:prstGeom prst="rect">
            <a:avLst/>
          </a:prstGeom>
          <a:noFill/>
          <a:ln>
            <a:noFill/>
          </a:ln>
        </p:spPr>
      </p:pic>
      <p:pic>
        <p:nvPicPr>
          <p:cNvPr id="284" name="Google Shape;284;p38"/>
          <p:cNvPicPr preferRelativeResize="0"/>
          <p:nvPr/>
        </p:nvPicPr>
        <p:blipFill>
          <a:blip r:embed="rId6">
            <a:alphaModFix/>
          </a:blip>
          <a:stretch>
            <a:fillRect/>
          </a:stretch>
        </p:blipFill>
        <p:spPr>
          <a:xfrm>
            <a:off x="3249800" y="1108600"/>
            <a:ext cx="1968026" cy="1968026"/>
          </a:xfrm>
          <a:prstGeom prst="rect">
            <a:avLst/>
          </a:prstGeom>
          <a:noFill/>
          <a:ln>
            <a:noFill/>
          </a:ln>
        </p:spPr>
      </p:pic>
      <p:pic>
        <p:nvPicPr>
          <p:cNvPr id="285" name="Google Shape;285;p38"/>
          <p:cNvPicPr preferRelativeResize="0"/>
          <p:nvPr/>
        </p:nvPicPr>
        <p:blipFill>
          <a:blip r:embed="rId7">
            <a:alphaModFix/>
          </a:blip>
          <a:stretch>
            <a:fillRect/>
          </a:stretch>
        </p:blipFill>
        <p:spPr>
          <a:xfrm>
            <a:off x="6504425" y="1108600"/>
            <a:ext cx="1968026" cy="1968026"/>
          </a:xfrm>
          <a:prstGeom prst="rect">
            <a:avLst/>
          </a:prstGeom>
          <a:noFill/>
          <a:ln>
            <a:noFill/>
          </a:ln>
        </p:spPr>
      </p:pic>
      <p:sp>
        <p:nvSpPr>
          <p:cNvPr id="286" name="Google Shape;28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287" name="Google Shape;287;p38"/>
          <p:cNvSpPr txBox="1"/>
          <p:nvPr/>
        </p:nvSpPr>
        <p:spPr>
          <a:xfrm>
            <a:off x="2202850" y="1497850"/>
            <a:ext cx="998700" cy="81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RGB</a:t>
            </a:r>
            <a:endParaRPr/>
          </a:p>
        </p:txBody>
      </p:sp>
      <p:cxnSp>
        <p:nvCxnSpPr>
          <p:cNvPr id="288" name="Google Shape;288;p38"/>
          <p:cNvCxnSpPr/>
          <p:nvPr/>
        </p:nvCxnSpPr>
        <p:spPr>
          <a:xfrm rot="10800000">
            <a:off x="2154175" y="1903900"/>
            <a:ext cx="205800" cy="3600"/>
          </a:xfrm>
          <a:prstGeom prst="straightConnector1">
            <a:avLst/>
          </a:prstGeom>
          <a:noFill/>
          <a:ln w="9525" cap="flat" cmpd="sng">
            <a:solidFill>
              <a:srgbClr val="FF0000"/>
            </a:solidFill>
            <a:prstDash val="solid"/>
            <a:round/>
            <a:headEnd type="none" w="med" len="med"/>
            <a:tailEnd type="triangle" w="med" len="med"/>
          </a:ln>
        </p:spPr>
      </p:cxnSp>
      <p:sp>
        <p:nvSpPr>
          <p:cNvPr id="289" name="Google Shape;289;p38"/>
          <p:cNvSpPr txBox="1"/>
          <p:nvPr/>
        </p:nvSpPr>
        <p:spPr>
          <a:xfrm>
            <a:off x="5386125" y="1108600"/>
            <a:ext cx="998700" cy="159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Cloud Type</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Cloud Optical Depth</a:t>
            </a:r>
            <a:endParaRPr/>
          </a:p>
        </p:txBody>
      </p:sp>
      <p:cxnSp>
        <p:nvCxnSpPr>
          <p:cNvPr id="290" name="Google Shape;290;p38"/>
          <p:cNvCxnSpPr/>
          <p:nvPr/>
        </p:nvCxnSpPr>
        <p:spPr>
          <a:xfrm rot="10800000">
            <a:off x="5266063" y="1398875"/>
            <a:ext cx="205800" cy="3600"/>
          </a:xfrm>
          <a:prstGeom prst="straightConnector1">
            <a:avLst/>
          </a:prstGeom>
          <a:noFill/>
          <a:ln w="9525" cap="flat" cmpd="sng">
            <a:solidFill>
              <a:srgbClr val="FF0000"/>
            </a:solidFill>
            <a:prstDash val="solid"/>
            <a:round/>
            <a:headEnd type="none" w="med" len="med"/>
            <a:tailEnd type="triangle" w="med" len="med"/>
          </a:ln>
        </p:spPr>
      </p:cxnSp>
      <p:cxnSp>
        <p:nvCxnSpPr>
          <p:cNvPr id="291" name="Google Shape;291;p38"/>
          <p:cNvCxnSpPr/>
          <p:nvPr/>
        </p:nvCxnSpPr>
        <p:spPr>
          <a:xfrm>
            <a:off x="6267588" y="2344300"/>
            <a:ext cx="205800" cy="3600"/>
          </a:xfrm>
          <a:prstGeom prst="straightConnector1">
            <a:avLst/>
          </a:prstGeom>
          <a:noFill/>
          <a:ln w="9525" cap="flat" cmpd="sng">
            <a:solidFill>
              <a:srgbClr val="FF0000"/>
            </a:solidFill>
            <a:prstDash val="solid"/>
            <a:round/>
            <a:headEnd type="none" w="med" len="med"/>
            <a:tailEnd type="triangle" w="med" len="med"/>
          </a:ln>
        </p:spPr>
      </p:cxnSp>
      <p:sp>
        <p:nvSpPr>
          <p:cNvPr id="292" name="Google Shape;292;p38"/>
          <p:cNvSpPr txBox="1"/>
          <p:nvPr/>
        </p:nvSpPr>
        <p:spPr>
          <a:xfrm>
            <a:off x="501650" y="3402850"/>
            <a:ext cx="998700" cy="81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Cloud Mask</a:t>
            </a:r>
            <a:endParaRPr/>
          </a:p>
        </p:txBody>
      </p:sp>
      <p:cxnSp>
        <p:nvCxnSpPr>
          <p:cNvPr id="293" name="Google Shape;293;p38"/>
          <p:cNvCxnSpPr/>
          <p:nvPr/>
        </p:nvCxnSpPr>
        <p:spPr>
          <a:xfrm rot="10800000" flipH="1">
            <a:off x="1395550" y="3808900"/>
            <a:ext cx="205800" cy="3600"/>
          </a:xfrm>
          <a:prstGeom prst="straightConnector1">
            <a:avLst/>
          </a:prstGeom>
          <a:noFill/>
          <a:ln w="9525" cap="flat" cmpd="sng">
            <a:solidFill>
              <a:srgbClr val="FF0000"/>
            </a:solidFill>
            <a:prstDash val="solid"/>
            <a:round/>
            <a:headEnd type="none" w="med" len="med"/>
            <a:tailEnd type="triangle" w="med" len="med"/>
          </a:ln>
        </p:spPr>
      </p:cxnSp>
      <p:sp>
        <p:nvSpPr>
          <p:cNvPr id="294" name="Google Shape;294;p38"/>
          <p:cNvSpPr txBox="1"/>
          <p:nvPr/>
        </p:nvSpPr>
        <p:spPr>
          <a:xfrm>
            <a:off x="3756025" y="3402850"/>
            <a:ext cx="998700" cy="81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Cloud </a:t>
            </a:r>
            <a:endParaRPr/>
          </a:p>
          <a:p>
            <a:pPr marL="0" lvl="0" indent="0" algn="ctr" rtl="0">
              <a:spcBef>
                <a:spcPts val="0"/>
              </a:spcBef>
              <a:spcAft>
                <a:spcPts val="0"/>
              </a:spcAft>
              <a:buNone/>
            </a:pPr>
            <a:r>
              <a:rPr lang="en"/>
              <a:t>Top Height</a:t>
            </a:r>
            <a:endParaRPr/>
          </a:p>
        </p:txBody>
      </p:sp>
      <p:cxnSp>
        <p:nvCxnSpPr>
          <p:cNvPr id="295" name="Google Shape;295;p38"/>
          <p:cNvCxnSpPr/>
          <p:nvPr/>
        </p:nvCxnSpPr>
        <p:spPr>
          <a:xfrm rot="10800000" flipH="1">
            <a:off x="4649925" y="3808900"/>
            <a:ext cx="205800" cy="3600"/>
          </a:xfrm>
          <a:prstGeom prst="straightConnector1">
            <a:avLst/>
          </a:prstGeom>
          <a:noFill/>
          <a:ln w="9525" cap="flat" cmpd="sng">
            <a:solidFill>
              <a:srgbClr val="FF0000"/>
            </a:solidFill>
            <a:prstDash val="solid"/>
            <a:round/>
            <a:headEnd type="none" w="med" len="med"/>
            <a:tailEnd type="triangle" w="med" len="med"/>
          </a:ln>
        </p:spPr>
      </p:cxnSp>
      <p:sp>
        <p:nvSpPr>
          <p:cNvPr id="296" name="Google Shape;296;p38"/>
          <p:cNvSpPr txBox="1"/>
          <p:nvPr/>
        </p:nvSpPr>
        <p:spPr>
          <a:xfrm>
            <a:off x="136175" y="4790250"/>
            <a:ext cx="26364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AGRI, FY-4A, May 31, 2019, 0500 UTC</a:t>
            </a:r>
            <a:endParaRPr sz="1000"/>
          </a:p>
        </p:txBody>
      </p:sp>
      <p:sp>
        <p:nvSpPr>
          <p:cNvPr id="297" name="Google Shape;297;p38"/>
          <p:cNvSpPr txBox="1"/>
          <p:nvPr/>
        </p:nvSpPr>
        <p:spPr>
          <a:xfrm>
            <a:off x="6974500" y="3145375"/>
            <a:ext cx="1898100" cy="1809300"/>
          </a:xfrm>
          <a:prstGeom prst="rect">
            <a:avLst/>
          </a:prstGeom>
          <a:noFill/>
          <a:ln>
            <a:noFill/>
          </a:ln>
        </p:spPr>
        <p:txBody>
          <a:bodyPr spcFirstLastPara="1" wrap="square" lIns="91425" tIns="91425" rIns="91425" bIns="91425" anchor="t" anchorCtr="0">
            <a:noAutofit/>
          </a:bodyPr>
          <a:lstStyle/>
          <a:p>
            <a:pPr marL="190500" lvl="0" indent="-222250" algn="l" rtl="0">
              <a:spcBef>
                <a:spcPts val="0"/>
              </a:spcBef>
              <a:spcAft>
                <a:spcPts val="0"/>
              </a:spcAft>
              <a:buSzPts val="1400"/>
              <a:buChar char="●"/>
            </a:pPr>
            <a:r>
              <a:rPr lang="en"/>
              <a:t>FY-4A is added to the CLAVR-x.</a:t>
            </a:r>
            <a:endParaRPr/>
          </a:p>
          <a:p>
            <a:pPr marL="457200" lvl="0" indent="0" algn="l" rtl="0">
              <a:spcBef>
                <a:spcPts val="0"/>
              </a:spcBef>
              <a:spcAft>
                <a:spcPts val="0"/>
              </a:spcAft>
              <a:buNone/>
            </a:pPr>
            <a:endParaRPr/>
          </a:p>
          <a:p>
            <a:pPr marL="190500" lvl="0" indent="-222250" algn="l" rtl="0">
              <a:spcBef>
                <a:spcPts val="0"/>
              </a:spcBef>
              <a:spcAft>
                <a:spcPts val="0"/>
              </a:spcAft>
              <a:buSzPts val="1400"/>
              <a:buChar char="●"/>
            </a:pPr>
            <a:r>
              <a:rPr lang="en"/>
              <a:t>It is uses Static Navigation Info.</a:t>
            </a:r>
            <a:endParaRPr/>
          </a:p>
          <a:p>
            <a:pPr marL="457200" lvl="0" indent="0" algn="l" rtl="0">
              <a:spcBef>
                <a:spcPts val="0"/>
              </a:spcBef>
              <a:spcAft>
                <a:spcPts val="0"/>
              </a:spcAft>
              <a:buNone/>
            </a:pPr>
            <a:endParaRPr/>
          </a:p>
          <a:p>
            <a:pPr marL="190500" lvl="0" indent="-222250" algn="l" rtl="0">
              <a:spcBef>
                <a:spcPts val="0"/>
              </a:spcBef>
              <a:spcAft>
                <a:spcPts val="0"/>
              </a:spcAft>
              <a:buSzPts val="1400"/>
              <a:buChar char="●"/>
            </a:pPr>
            <a:r>
              <a:rPr lang="en"/>
              <a:t>Processes 4km FD data.</a:t>
            </a:r>
            <a:endParaRPr/>
          </a:p>
        </p:txBody>
      </p:sp>
      <p:sp>
        <p:nvSpPr>
          <p:cNvPr id="298" name="Google Shape;298;p38"/>
          <p:cNvSpPr txBox="1"/>
          <p:nvPr/>
        </p:nvSpPr>
        <p:spPr>
          <a:xfrm>
            <a:off x="6337250" y="678275"/>
            <a:ext cx="26364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Check out Poster # 2. Denis Botambekov</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0" y="9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Comparing FY3D to Asian Geostationary Imagers</a:t>
            </a:r>
            <a:endParaRPr sz="2400" b="1"/>
          </a:p>
        </p:txBody>
      </p:sp>
      <p:sp>
        <p:nvSpPr>
          <p:cNvPr id="304" name="Google Shape;30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305" name="Google Shape;305;p39"/>
          <p:cNvPicPr preferRelativeResize="0"/>
          <p:nvPr/>
        </p:nvPicPr>
        <p:blipFill>
          <a:blip r:embed="rId3">
            <a:alphaModFix/>
          </a:blip>
          <a:stretch>
            <a:fillRect/>
          </a:stretch>
        </p:blipFill>
        <p:spPr>
          <a:xfrm>
            <a:off x="4571996" y="2846076"/>
            <a:ext cx="2286000" cy="2286000"/>
          </a:xfrm>
          <a:prstGeom prst="rect">
            <a:avLst/>
          </a:prstGeom>
          <a:noFill/>
          <a:ln>
            <a:noFill/>
          </a:ln>
        </p:spPr>
      </p:pic>
      <p:pic>
        <p:nvPicPr>
          <p:cNvPr id="306" name="Google Shape;306;p39"/>
          <p:cNvPicPr preferRelativeResize="0"/>
          <p:nvPr/>
        </p:nvPicPr>
        <p:blipFill>
          <a:blip r:embed="rId4">
            <a:alphaModFix/>
          </a:blip>
          <a:stretch>
            <a:fillRect/>
          </a:stretch>
        </p:blipFill>
        <p:spPr>
          <a:xfrm>
            <a:off x="0" y="2846076"/>
            <a:ext cx="2286000" cy="2286000"/>
          </a:xfrm>
          <a:prstGeom prst="rect">
            <a:avLst/>
          </a:prstGeom>
          <a:noFill/>
          <a:ln>
            <a:noFill/>
          </a:ln>
        </p:spPr>
      </p:pic>
      <p:pic>
        <p:nvPicPr>
          <p:cNvPr id="307" name="Google Shape;307;p39"/>
          <p:cNvPicPr preferRelativeResize="0"/>
          <p:nvPr/>
        </p:nvPicPr>
        <p:blipFill>
          <a:blip r:embed="rId5">
            <a:alphaModFix/>
          </a:blip>
          <a:stretch>
            <a:fillRect/>
          </a:stretch>
        </p:blipFill>
        <p:spPr>
          <a:xfrm>
            <a:off x="6857994" y="2846076"/>
            <a:ext cx="2286000" cy="2286000"/>
          </a:xfrm>
          <a:prstGeom prst="rect">
            <a:avLst/>
          </a:prstGeom>
          <a:noFill/>
          <a:ln>
            <a:noFill/>
          </a:ln>
        </p:spPr>
      </p:pic>
      <p:pic>
        <p:nvPicPr>
          <p:cNvPr id="308" name="Google Shape;308;p39"/>
          <p:cNvPicPr preferRelativeResize="0"/>
          <p:nvPr/>
        </p:nvPicPr>
        <p:blipFill>
          <a:blip r:embed="rId6">
            <a:alphaModFix/>
          </a:blip>
          <a:stretch>
            <a:fillRect/>
          </a:stretch>
        </p:blipFill>
        <p:spPr>
          <a:xfrm>
            <a:off x="2285998" y="2846076"/>
            <a:ext cx="2286000" cy="2286000"/>
          </a:xfrm>
          <a:prstGeom prst="rect">
            <a:avLst/>
          </a:prstGeom>
          <a:noFill/>
          <a:ln>
            <a:noFill/>
          </a:ln>
        </p:spPr>
      </p:pic>
      <p:sp>
        <p:nvSpPr>
          <p:cNvPr id="309" name="Google Shape;309;p39"/>
          <p:cNvSpPr txBox="1"/>
          <p:nvPr/>
        </p:nvSpPr>
        <p:spPr>
          <a:xfrm>
            <a:off x="0" y="2790975"/>
            <a:ext cx="8718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4"/>
                </a:solidFill>
              </a:rPr>
              <a:t>MET8</a:t>
            </a:r>
            <a:endParaRPr sz="1200">
              <a:solidFill>
                <a:schemeClr val="accent4"/>
              </a:solidFill>
            </a:endParaRPr>
          </a:p>
        </p:txBody>
      </p:sp>
      <p:sp>
        <p:nvSpPr>
          <p:cNvPr id="310" name="Google Shape;310;p39"/>
          <p:cNvSpPr txBox="1"/>
          <p:nvPr/>
        </p:nvSpPr>
        <p:spPr>
          <a:xfrm>
            <a:off x="4437500" y="2790975"/>
            <a:ext cx="6438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4"/>
                </a:solidFill>
              </a:rPr>
              <a:t>COMS</a:t>
            </a:r>
            <a:endParaRPr sz="1200">
              <a:solidFill>
                <a:schemeClr val="accent4"/>
              </a:solidFill>
            </a:endParaRPr>
          </a:p>
        </p:txBody>
      </p:sp>
      <p:sp>
        <p:nvSpPr>
          <p:cNvPr id="311" name="Google Shape;311;p39"/>
          <p:cNvSpPr txBox="1"/>
          <p:nvPr/>
        </p:nvSpPr>
        <p:spPr>
          <a:xfrm>
            <a:off x="2209800" y="2790975"/>
            <a:ext cx="6438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4"/>
                </a:solidFill>
              </a:rPr>
              <a:t>FY4A</a:t>
            </a:r>
            <a:endParaRPr sz="1200">
              <a:solidFill>
                <a:schemeClr val="accent4"/>
              </a:solidFill>
            </a:endParaRPr>
          </a:p>
        </p:txBody>
      </p:sp>
      <p:sp>
        <p:nvSpPr>
          <p:cNvPr id="312" name="Google Shape;312;p39"/>
          <p:cNvSpPr txBox="1"/>
          <p:nvPr/>
        </p:nvSpPr>
        <p:spPr>
          <a:xfrm>
            <a:off x="6781800" y="2790975"/>
            <a:ext cx="5487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4"/>
                </a:solidFill>
              </a:rPr>
              <a:t>HIM8</a:t>
            </a:r>
            <a:endParaRPr sz="1200">
              <a:solidFill>
                <a:schemeClr val="accent4"/>
              </a:solidFill>
            </a:endParaRPr>
          </a:p>
        </p:txBody>
      </p:sp>
      <p:sp>
        <p:nvSpPr>
          <p:cNvPr id="313" name="Google Shape;313;p39"/>
          <p:cNvSpPr txBox="1"/>
          <p:nvPr/>
        </p:nvSpPr>
        <p:spPr>
          <a:xfrm>
            <a:off x="506850" y="662925"/>
            <a:ext cx="8130300" cy="2067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a:solidFill>
                  <a:schemeClr val="dk2"/>
                </a:solidFill>
              </a:rPr>
              <a:t>CLAVR-x can process most current geostationary imagers including: MET8/SEVIRI, FY4A/AGRI, COMS/MI and HIM8/AHI.</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This allows FY3D to be simultaneously compared to multiple geo imagers at once.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Following slides show analysis of FY3D data over the China Region on May 31, 2019 06:15 to 06:25 UTC.</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Note, the MET8 viewing angles are large for this comparison.</a:t>
            </a: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 of 11 micron Brightness Temperature</a:t>
            </a:r>
            <a:endParaRPr/>
          </a:p>
        </p:txBody>
      </p:sp>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320" name="Google Shape;320;p40"/>
          <p:cNvPicPr preferRelativeResize="0"/>
          <p:nvPr/>
        </p:nvPicPr>
        <p:blipFill>
          <a:blip r:embed="rId3">
            <a:alphaModFix/>
          </a:blip>
          <a:stretch>
            <a:fillRect/>
          </a:stretch>
        </p:blipFill>
        <p:spPr>
          <a:xfrm>
            <a:off x="3675350" y="1083775"/>
            <a:ext cx="4776220" cy="3820976"/>
          </a:xfrm>
          <a:prstGeom prst="rect">
            <a:avLst/>
          </a:prstGeom>
          <a:noFill/>
          <a:ln>
            <a:noFill/>
          </a:ln>
        </p:spPr>
      </p:pic>
      <p:sp>
        <p:nvSpPr>
          <p:cNvPr id="321" name="Google Shape;321;p40"/>
          <p:cNvSpPr txBox="1"/>
          <p:nvPr/>
        </p:nvSpPr>
        <p:spPr>
          <a:xfrm>
            <a:off x="91250" y="1017725"/>
            <a:ext cx="3507900" cy="4048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solidFill>
                  <a:schemeClr val="dk2"/>
                </a:solidFill>
              </a:rPr>
              <a:t>CLAVR-x uses the nominal calibration information within the level-1b data.</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It does its own internal radiance to temperature conversion.</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Comparison of the BT11 values from each sensor shows good agreement and no evidence of scene temperature dependent bias.</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MET8 values have a higher scatter due to the severe viewing angles.</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No spectral adjustment was done here and its assumed to be negligible for these window channels.</a:t>
            </a:r>
            <a:endParaRPr>
              <a:solidFill>
                <a:schemeClr val="dk2"/>
              </a:solidFill>
            </a:endParaRPr>
          </a:p>
        </p:txBody>
      </p:sp>
      <p:sp>
        <p:nvSpPr>
          <p:cNvPr id="322" name="Google Shape;322;p40"/>
          <p:cNvSpPr txBox="1"/>
          <p:nvPr/>
        </p:nvSpPr>
        <p:spPr>
          <a:xfrm>
            <a:off x="3675350" y="1083775"/>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FY4A</a:t>
            </a:r>
            <a:endParaRPr sz="1000">
              <a:solidFill>
                <a:srgbClr val="FF9900"/>
              </a:solidFill>
            </a:endParaRPr>
          </a:p>
        </p:txBody>
      </p:sp>
      <p:sp>
        <p:nvSpPr>
          <p:cNvPr id="323" name="Google Shape;323;p40"/>
          <p:cNvSpPr txBox="1"/>
          <p:nvPr/>
        </p:nvSpPr>
        <p:spPr>
          <a:xfrm>
            <a:off x="6077550" y="1083775"/>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HIM8</a:t>
            </a:r>
            <a:endParaRPr sz="1000">
              <a:solidFill>
                <a:srgbClr val="FF9900"/>
              </a:solidFill>
            </a:endParaRPr>
          </a:p>
        </p:txBody>
      </p:sp>
      <p:sp>
        <p:nvSpPr>
          <p:cNvPr id="324" name="Google Shape;324;p40"/>
          <p:cNvSpPr txBox="1"/>
          <p:nvPr/>
        </p:nvSpPr>
        <p:spPr>
          <a:xfrm>
            <a:off x="3675350" y="3043775"/>
            <a:ext cx="5838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COMS</a:t>
            </a:r>
            <a:endParaRPr sz="1000">
              <a:solidFill>
                <a:srgbClr val="FF9900"/>
              </a:solidFill>
            </a:endParaRPr>
          </a:p>
        </p:txBody>
      </p:sp>
      <p:sp>
        <p:nvSpPr>
          <p:cNvPr id="325" name="Google Shape;325;p40"/>
          <p:cNvSpPr txBox="1"/>
          <p:nvPr/>
        </p:nvSpPr>
        <p:spPr>
          <a:xfrm>
            <a:off x="6077550" y="3043775"/>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MET8</a:t>
            </a:r>
            <a:endParaRPr sz="1000">
              <a:solidFill>
                <a:srgbClr val="FF99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 of 0.65 micron Reflectance</a:t>
            </a:r>
            <a:endParaRPr/>
          </a:p>
        </p:txBody>
      </p:sp>
      <p:sp>
        <p:nvSpPr>
          <p:cNvPr id="331" name="Google Shape;33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332" name="Google Shape;332;p41"/>
          <p:cNvPicPr preferRelativeResize="0"/>
          <p:nvPr/>
        </p:nvPicPr>
        <p:blipFill>
          <a:blip r:embed="rId3">
            <a:alphaModFix/>
          </a:blip>
          <a:stretch>
            <a:fillRect/>
          </a:stretch>
        </p:blipFill>
        <p:spPr>
          <a:xfrm>
            <a:off x="3696225" y="1085550"/>
            <a:ext cx="4776220" cy="3820976"/>
          </a:xfrm>
          <a:prstGeom prst="rect">
            <a:avLst/>
          </a:prstGeom>
          <a:noFill/>
          <a:ln>
            <a:noFill/>
          </a:ln>
        </p:spPr>
      </p:pic>
      <p:sp>
        <p:nvSpPr>
          <p:cNvPr id="333" name="Google Shape;333;p41"/>
          <p:cNvSpPr txBox="1"/>
          <p:nvPr/>
        </p:nvSpPr>
        <p:spPr>
          <a:xfrm>
            <a:off x="223000" y="1085550"/>
            <a:ext cx="3203400" cy="3568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solidFill>
                  <a:schemeClr val="dk2"/>
                </a:solidFill>
              </a:rPr>
              <a:t>As with the thermal calibration, CLAVR-x applies the solar reflectance calibration from the level-1b.</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All sensors except COMS have an on-board calibration system.</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Comparison is very good overall and FY3D agrees best with HIM8/AHI.</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Its appears FY3D is slightly brighter than COMS and FY4A.</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MET8 signal has much more atmospheric scattering and should be ignored.</a:t>
            </a:r>
            <a:endParaRPr>
              <a:solidFill>
                <a:schemeClr val="dk2"/>
              </a:solidFill>
            </a:endParaRPr>
          </a:p>
        </p:txBody>
      </p:sp>
      <p:sp>
        <p:nvSpPr>
          <p:cNvPr id="334" name="Google Shape;334;p41"/>
          <p:cNvSpPr txBox="1"/>
          <p:nvPr/>
        </p:nvSpPr>
        <p:spPr>
          <a:xfrm>
            <a:off x="3696225" y="1083775"/>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FY4A</a:t>
            </a:r>
            <a:endParaRPr sz="1000">
              <a:solidFill>
                <a:srgbClr val="FF9900"/>
              </a:solidFill>
            </a:endParaRPr>
          </a:p>
        </p:txBody>
      </p:sp>
      <p:sp>
        <p:nvSpPr>
          <p:cNvPr id="335" name="Google Shape;335;p41"/>
          <p:cNvSpPr txBox="1"/>
          <p:nvPr/>
        </p:nvSpPr>
        <p:spPr>
          <a:xfrm>
            <a:off x="6077550" y="1083775"/>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HIM8</a:t>
            </a:r>
            <a:endParaRPr sz="1000">
              <a:solidFill>
                <a:srgbClr val="FF9900"/>
              </a:solidFill>
            </a:endParaRPr>
          </a:p>
        </p:txBody>
      </p:sp>
      <p:sp>
        <p:nvSpPr>
          <p:cNvPr id="336" name="Google Shape;336;p41"/>
          <p:cNvSpPr txBox="1"/>
          <p:nvPr/>
        </p:nvSpPr>
        <p:spPr>
          <a:xfrm>
            <a:off x="3696225" y="3043775"/>
            <a:ext cx="5838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COMS</a:t>
            </a:r>
            <a:endParaRPr sz="1000">
              <a:solidFill>
                <a:srgbClr val="FF9900"/>
              </a:solidFill>
            </a:endParaRPr>
          </a:p>
        </p:txBody>
      </p:sp>
      <p:sp>
        <p:nvSpPr>
          <p:cNvPr id="337" name="Google Shape;337;p41"/>
          <p:cNvSpPr txBox="1"/>
          <p:nvPr/>
        </p:nvSpPr>
        <p:spPr>
          <a:xfrm>
            <a:off x="6077550" y="3043775"/>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MET8</a:t>
            </a:r>
            <a:endParaRPr sz="1000">
              <a:solidFill>
                <a:srgbClr val="FF99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2"/>
          <p:cNvSpPr txBox="1">
            <a:spLocks noGrp="1"/>
          </p:cNvSpPr>
          <p:nvPr>
            <p:ph type="title"/>
          </p:nvPr>
        </p:nvSpPr>
        <p:spPr>
          <a:xfrm>
            <a:off x="54725" y="0"/>
            <a:ext cx="447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 of Cloud Type</a:t>
            </a:r>
            <a:endParaRPr/>
          </a:p>
        </p:txBody>
      </p:sp>
      <p:sp>
        <p:nvSpPr>
          <p:cNvPr id="343" name="Google Shape;34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344" name="Google Shape;344;p42"/>
          <p:cNvPicPr preferRelativeResize="0"/>
          <p:nvPr/>
        </p:nvPicPr>
        <p:blipFill>
          <a:blip r:embed="rId3">
            <a:alphaModFix/>
          </a:blip>
          <a:stretch>
            <a:fillRect/>
          </a:stretch>
        </p:blipFill>
        <p:spPr>
          <a:xfrm>
            <a:off x="571750" y="725100"/>
            <a:ext cx="3657600" cy="3657600"/>
          </a:xfrm>
          <a:prstGeom prst="rect">
            <a:avLst/>
          </a:prstGeom>
          <a:noFill/>
          <a:ln>
            <a:noFill/>
          </a:ln>
        </p:spPr>
      </p:pic>
      <p:grpSp>
        <p:nvGrpSpPr>
          <p:cNvPr id="345" name="Google Shape;345;p42"/>
          <p:cNvGrpSpPr/>
          <p:nvPr/>
        </p:nvGrpSpPr>
        <p:grpSpPr>
          <a:xfrm>
            <a:off x="4939000" y="725100"/>
            <a:ext cx="3657601" cy="3657603"/>
            <a:chOff x="4429900" y="1170125"/>
            <a:chExt cx="3657601" cy="3657603"/>
          </a:xfrm>
        </p:grpSpPr>
        <p:pic>
          <p:nvPicPr>
            <p:cNvPr id="346" name="Google Shape;346;p42"/>
            <p:cNvPicPr preferRelativeResize="0"/>
            <p:nvPr/>
          </p:nvPicPr>
          <p:blipFill>
            <a:blip r:embed="rId4">
              <a:alphaModFix/>
            </a:blip>
            <a:stretch>
              <a:fillRect/>
            </a:stretch>
          </p:blipFill>
          <p:spPr>
            <a:xfrm>
              <a:off x="4429901" y="1170125"/>
              <a:ext cx="3657600" cy="3657600"/>
            </a:xfrm>
            <a:prstGeom prst="rect">
              <a:avLst/>
            </a:prstGeom>
            <a:noFill/>
            <a:ln>
              <a:noFill/>
            </a:ln>
          </p:spPr>
        </p:pic>
        <p:pic>
          <p:nvPicPr>
            <p:cNvPr id="347" name="Google Shape;347;p42"/>
            <p:cNvPicPr preferRelativeResize="0"/>
            <p:nvPr/>
          </p:nvPicPr>
          <p:blipFill>
            <a:blip r:embed="rId5">
              <a:alphaModFix/>
            </a:blip>
            <a:stretch>
              <a:fillRect/>
            </a:stretch>
          </p:blipFill>
          <p:spPr>
            <a:xfrm>
              <a:off x="4429900" y="4280575"/>
              <a:ext cx="3657600" cy="547153"/>
            </a:xfrm>
            <a:prstGeom prst="rect">
              <a:avLst/>
            </a:prstGeom>
            <a:noFill/>
            <a:ln>
              <a:noFill/>
            </a:ln>
          </p:spPr>
        </p:pic>
      </p:grpSp>
      <p:sp>
        <p:nvSpPr>
          <p:cNvPr id="348" name="Google Shape;348;p42"/>
          <p:cNvSpPr txBox="1"/>
          <p:nvPr/>
        </p:nvSpPr>
        <p:spPr>
          <a:xfrm>
            <a:off x="364950" y="4430450"/>
            <a:ext cx="7765200" cy="681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For a reason yet unknown, the CLAVR-x type on FY3D seems to under-detect cirrus relative to the geostationary imagers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0" y="0"/>
            <a:ext cx="639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 of Cloud Top Pressure</a:t>
            </a:r>
            <a:endParaRPr/>
          </a:p>
        </p:txBody>
      </p:sp>
      <p:sp>
        <p:nvSpPr>
          <p:cNvPr id="354" name="Google Shape;35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355" name="Google Shape;355;p43"/>
          <p:cNvPicPr preferRelativeResize="0"/>
          <p:nvPr/>
        </p:nvPicPr>
        <p:blipFill>
          <a:blip r:embed="rId3">
            <a:alphaModFix/>
          </a:blip>
          <a:stretch>
            <a:fillRect/>
          </a:stretch>
        </p:blipFill>
        <p:spPr>
          <a:xfrm>
            <a:off x="639000" y="653100"/>
            <a:ext cx="3657600" cy="3657600"/>
          </a:xfrm>
          <a:prstGeom prst="rect">
            <a:avLst/>
          </a:prstGeom>
          <a:noFill/>
          <a:ln>
            <a:noFill/>
          </a:ln>
        </p:spPr>
      </p:pic>
      <p:pic>
        <p:nvPicPr>
          <p:cNvPr id="356" name="Google Shape;356;p43"/>
          <p:cNvPicPr preferRelativeResize="0"/>
          <p:nvPr/>
        </p:nvPicPr>
        <p:blipFill>
          <a:blip r:embed="rId4">
            <a:alphaModFix/>
          </a:blip>
          <a:stretch>
            <a:fillRect/>
          </a:stretch>
        </p:blipFill>
        <p:spPr>
          <a:xfrm>
            <a:off x="4957301" y="653100"/>
            <a:ext cx="3657600" cy="3657600"/>
          </a:xfrm>
          <a:prstGeom prst="rect">
            <a:avLst/>
          </a:prstGeom>
          <a:noFill/>
          <a:ln>
            <a:noFill/>
          </a:ln>
        </p:spPr>
      </p:pic>
      <p:sp>
        <p:nvSpPr>
          <p:cNvPr id="357" name="Google Shape;357;p43"/>
          <p:cNvSpPr txBox="1"/>
          <p:nvPr/>
        </p:nvSpPr>
        <p:spPr>
          <a:xfrm>
            <a:off x="364950" y="4329600"/>
            <a:ext cx="7765200" cy="681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Cloud Top Pressures - which use water vapor, window and CO</a:t>
            </a:r>
            <a:r>
              <a:rPr lang="en" baseline="-25000"/>
              <a:t>2</a:t>
            </a:r>
            <a:r>
              <a:rPr lang="en"/>
              <a:t> channels (when available) seem to agree well.</a:t>
            </a:r>
            <a:endParaRPr/>
          </a:p>
          <a:p>
            <a:pPr marL="457200" lvl="0" indent="-317500" algn="l" rtl="0">
              <a:spcBef>
                <a:spcPts val="0"/>
              </a:spcBef>
              <a:spcAft>
                <a:spcPts val="0"/>
              </a:spcAft>
              <a:buSzPts val="1400"/>
              <a:buChar char="●"/>
            </a:pPr>
            <a:r>
              <a:rPr lang="en"/>
              <a:t>Aforementioned issue with cloud type impacts cloud top pressure</a:t>
            </a:r>
            <a:endParaRPr/>
          </a:p>
        </p:txBody>
      </p:sp>
      <p:sp>
        <p:nvSpPr>
          <p:cNvPr id="358" name="Google Shape;358;p43"/>
          <p:cNvSpPr txBox="1"/>
          <p:nvPr/>
        </p:nvSpPr>
        <p:spPr>
          <a:xfrm rot="464943">
            <a:off x="5058703" y="3607751"/>
            <a:ext cx="912230" cy="3414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 data</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46450" y="114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to CLAVR-x</a:t>
            </a:r>
            <a:endParaRPr/>
          </a:p>
        </p:txBody>
      </p:sp>
      <p:sp>
        <p:nvSpPr>
          <p:cNvPr id="82" name="Google Shape;82;p17"/>
          <p:cNvSpPr txBox="1">
            <a:spLocks noGrp="1"/>
          </p:cNvSpPr>
          <p:nvPr>
            <p:ph type="body" idx="1"/>
          </p:nvPr>
        </p:nvSpPr>
        <p:spPr>
          <a:xfrm>
            <a:off x="311700" y="781775"/>
            <a:ext cx="8520600" cy="3996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CLAVR-x is NOAA’s cloud processing system for the NOAA POES and GOES-11/12/13 for 20 years.</a:t>
            </a:r>
            <a:endParaRPr dirty="0"/>
          </a:p>
          <a:p>
            <a:pPr marL="457200" lvl="0" indent="-342900" algn="l" rtl="0">
              <a:spcBef>
                <a:spcPts val="0"/>
              </a:spcBef>
              <a:spcAft>
                <a:spcPts val="0"/>
              </a:spcAft>
              <a:buSzPts val="1800"/>
              <a:buChar char="●"/>
            </a:pPr>
            <a:r>
              <a:rPr lang="en" dirty="0"/>
              <a:t>CLAVR-x is the processing system of the PATMOS-x climate data record, currently being stored at NCEI.</a:t>
            </a:r>
            <a:endParaRPr dirty="0"/>
          </a:p>
          <a:p>
            <a:pPr marL="457200" lvl="0" indent="-342900" algn="l" rtl="0">
              <a:spcBef>
                <a:spcPts val="0"/>
              </a:spcBef>
              <a:spcAft>
                <a:spcPts val="0"/>
              </a:spcAft>
              <a:buSzPts val="1800"/>
              <a:buChar char="●"/>
            </a:pPr>
            <a:r>
              <a:rPr lang="en" dirty="0"/>
              <a:t>CLAVR-x has been an integral part of the CSPP system for several years in order to provide products in a quick manner utilizing data from Direct Broadcast.</a:t>
            </a:r>
            <a:endParaRPr dirty="0"/>
          </a:p>
          <a:p>
            <a:pPr marL="457200" lvl="0" indent="-342900" algn="l" rtl="0">
              <a:spcBef>
                <a:spcPts val="0"/>
              </a:spcBef>
              <a:spcAft>
                <a:spcPts val="0"/>
              </a:spcAft>
              <a:buSzPts val="1800"/>
              <a:buChar char="●"/>
            </a:pPr>
            <a:r>
              <a:rPr lang="en" b="1" i="1" dirty="0"/>
              <a:t>CLAVR-x runs the NOAA Enterprise Cloud Algorithms on LEO and GEO.  It complements the official NESDIS software which will be available from CSPP but only supports VIIRS.</a:t>
            </a:r>
            <a:endParaRPr b="1" i="1" dirty="0"/>
          </a:p>
          <a:p>
            <a:pPr marL="457200" lvl="0" indent="-342900" algn="l" rtl="0">
              <a:spcBef>
                <a:spcPts val="0"/>
              </a:spcBef>
              <a:spcAft>
                <a:spcPts val="0"/>
              </a:spcAft>
              <a:buSzPts val="1800"/>
              <a:buChar char="●"/>
            </a:pPr>
            <a:r>
              <a:rPr lang="en" dirty="0"/>
              <a:t>CLAVR-x is now developed at SSEC/CIMSS, CSU/CIRA and NOAA/NESDIS.</a:t>
            </a:r>
            <a:endParaRPr dirty="0"/>
          </a:p>
          <a:p>
            <a:pPr marL="457200" lvl="0" indent="-342900" algn="l" rtl="0">
              <a:spcBef>
                <a:spcPts val="0"/>
              </a:spcBef>
              <a:spcAft>
                <a:spcPts val="0"/>
              </a:spcAft>
              <a:buSzPts val="1800"/>
              <a:buChar char="●"/>
            </a:pPr>
            <a:r>
              <a:rPr lang="en" b="1" i="1" dirty="0"/>
              <a:t>This work is supported by NOAA JPSS Funding.</a:t>
            </a:r>
            <a:endParaRPr b="1" i="1" dirty="0"/>
          </a:p>
        </p:txBody>
      </p:sp>
      <p:sp>
        <p:nvSpPr>
          <p:cNvPr id="83" name="Google Shape;8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title"/>
          </p:nvPr>
        </p:nvSpPr>
        <p:spPr>
          <a:xfrm>
            <a:off x="0" y="0"/>
            <a:ext cx="639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 of Cloud Optical Depth</a:t>
            </a:r>
            <a:endParaRPr/>
          </a:p>
        </p:txBody>
      </p:sp>
      <p:sp>
        <p:nvSpPr>
          <p:cNvPr id="364" name="Google Shape;36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365" name="Google Shape;365;p44"/>
          <p:cNvSpPr txBox="1"/>
          <p:nvPr/>
        </p:nvSpPr>
        <p:spPr>
          <a:xfrm>
            <a:off x="364950" y="4186725"/>
            <a:ext cx="7765200" cy="870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Consistent with the Reflectance Comparison, COMS and FY4A COD values are less those from FY3D.</a:t>
            </a:r>
            <a:endParaRPr/>
          </a:p>
          <a:p>
            <a:pPr marL="457200" lvl="0" indent="-317500" algn="l" rtl="0">
              <a:spcBef>
                <a:spcPts val="0"/>
              </a:spcBef>
              <a:spcAft>
                <a:spcPts val="0"/>
              </a:spcAft>
              <a:buSzPts val="1400"/>
              <a:buChar char="●"/>
            </a:pPr>
            <a:r>
              <a:rPr lang="en"/>
              <a:t>Black regions in the COD images show failed DCOMP retrievals.</a:t>
            </a:r>
            <a:endParaRPr/>
          </a:p>
        </p:txBody>
      </p:sp>
      <p:sp>
        <p:nvSpPr>
          <p:cNvPr id="366" name="Google Shape;366;p44"/>
          <p:cNvSpPr txBox="1"/>
          <p:nvPr/>
        </p:nvSpPr>
        <p:spPr>
          <a:xfrm rot="464943">
            <a:off x="5058703" y="3607751"/>
            <a:ext cx="912230" cy="3414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 data</a:t>
            </a:r>
            <a:endParaRPr>
              <a:solidFill>
                <a:srgbClr val="FFFFFF"/>
              </a:solidFill>
            </a:endParaRPr>
          </a:p>
        </p:txBody>
      </p:sp>
      <p:pic>
        <p:nvPicPr>
          <p:cNvPr id="367" name="Google Shape;367;p44"/>
          <p:cNvPicPr preferRelativeResize="0"/>
          <p:nvPr/>
        </p:nvPicPr>
        <p:blipFill rotWithShape="1">
          <a:blip r:embed="rId3">
            <a:alphaModFix/>
          </a:blip>
          <a:srcRect t="2940"/>
          <a:stretch/>
        </p:blipFill>
        <p:spPr>
          <a:xfrm>
            <a:off x="4562925" y="775863"/>
            <a:ext cx="4188875" cy="3350574"/>
          </a:xfrm>
          <a:prstGeom prst="rect">
            <a:avLst/>
          </a:prstGeom>
          <a:noFill/>
          <a:ln>
            <a:noFill/>
          </a:ln>
        </p:spPr>
      </p:pic>
      <p:pic>
        <p:nvPicPr>
          <p:cNvPr id="368" name="Google Shape;368;p44"/>
          <p:cNvPicPr preferRelativeResize="0"/>
          <p:nvPr/>
        </p:nvPicPr>
        <p:blipFill rotWithShape="1">
          <a:blip r:embed="rId4">
            <a:alphaModFix/>
          </a:blip>
          <a:srcRect t="3213"/>
          <a:stretch/>
        </p:blipFill>
        <p:spPr>
          <a:xfrm>
            <a:off x="733300" y="775862"/>
            <a:ext cx="3370389" cy="3350574"/>
          </a:xfrm>
          <a:prstGeom prst="rect">
            <a:avLst/>
          </a:prstGeom>
          <a:noFill/>
          <a:ln>
            <a:noFill/>
          </a:ln>
        </p:spPr>
      </p:pic>
      <p:sp>
        <p:nvSpPr>
          <p:cNvPr id="369" name="Google Shape;369;p44"/>
          <p:cNvSpPr txBox="1"/>
          <p:nvPr/>
        </p:nvSpPr>
        <p:spPr>
          <a:xfrm>
            <a:off x="4593975" y="775850"/>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FY4A</a:t>
            </a:r>
            <a:endParaRPr sz="1000">
              <a:solidFill>
                <a:srgbClr val="FF9900"/>
              </a:solidFill>
            </a:endParaRPr>
          </a:p>
        </p:txBody>
      </p:sp>
      <p:sp>
        <p:nvSpPr>
          <p:cNvPr id="370" name="Google Shape;370;p44"/>
          <p:cNvSpPr txBox="1"/>
          <p:nvPr/>
        </p:nvSpPr>
        <p:spPr>
          <a:xfrm>
            <a:off x="6512000" y="775850"/>
            <a:ext cx="5061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HIM8</a:t>
            </a:r>
            <a:endParaRPr sz="1000">
              <a:solidFill>
                <a:srgbClr val="FF9900"/>
              </a:solidFill>
            </a:endParaRPr>
          </a:p>
        </p:txBody>
      </p:sp>
      <p:sp>
        <p:nvSpPr>
          <p:cNvPr id="371" name="Google Shape;371;p44"/>
          <p:cNvSpPr txBox="1"/>
          <p:nvPr/>
        </p:nvSpPr>
        <p:spPr>
          <a:xfrm>
            <a:off x="4593975" y="2308325"/>
            <a:ext cx="5838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COMS</a:t>
            </a:r>
            <a:endParaRPr sz="1000">
              <a:solidFill>
                <a:srgbClr val="FF9900"/>
              </a:solidFill>
            </a:endParaRPr>
          </a:p>
        </p:txBody>
      </p:sp>
      <p:sp>
        <p:nvSpPr>
          <p:cNvPr id="372" name="Google Shape;372;p44"/>
          <p:cNvSpPr txBox="1"/>
          <p:nvPr/>
        </p:nvSpPr>
        <p:spPr>
          <a:xfrm>
            <a:off x="6512000" y="2308325"/>
            <a:ext cx="548700" cy="285600"/>
          </a:xfrm>
          <a:prstGeom prst="rect">
            <a:avLst/>
          </a:prstGeom>
          <a:solidFill>
            <a:srgbClr val="66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9900"/>
                </a:solidFill>
              </a:rPr>
              <a:t>MET8</a:t>
            </a:r>
            <a:endParaRPr sz="1000">
              <a:solidFill>
                <a:srgbClr val="FF99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5"/>
          <p:cNvSpPr txBox="1">
            <a:spLocks noGrp="1"/>
          </p:cNvSpPr>
          <p:nvPr>
            <p:ph type="title"/>
          </p:nvPr>
        </p:nvSpPr>
        <p:spPr>
          <a:xfrm>
            <a:off x="311700" y="597425"/>
            <a:ext cx="870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of FY3D Comparison to Asian Geo Imagers</a:t>
            </a:r>
            <a:endParaRPr/>
          </a:p>
        </p:txBody>
      </p:sp>
      <p:sp>
        <p:nvSpPr>
          <p:cNvPr id="378" name="Google Shape;378;p45"/>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FY3D BT11 values compared favorably to all Asian Geo Imagers analyzed.</a:t>
            </a:r>
            <a:endParaRPr/>
          </a:p>
          <a:p>
            <a:pPr marL="457200" lvl="0" indent="-342900" algn="l" rtl="0">
              <a:lnSpc>
                <a:spcPct val="150000"/>
              </a:lnSpc>
              <a:spcBef>
                <a:spcPts val="0"/>
              </a:spcBef>
              <a:spcAft>
                <a:spcPts val="0"/>
              </a:spcAft>
              <a:buSzPts val="1800"/>
              <a:buChar char="●"/>
            </a:pPr>
            <a:r>
              <a:rPr lang="en"/>
              <a:t>FY3D 0.65 micron Reflectances agreed well with HIM8 but are brighter than those on COMS and FY4A.</a:t>
            </a:r>
            <a:endParaRPr/>
          </a:p>
          <a:p>
            <a:pPr marL="457200" lvl="0" indent="-342900" algn="l" rtl="0">
              <a:lnSpc>
                <a:spcPct val="150000"/>
              </a:lnSpc>
              <a:spcBef>
                <a:spcPts val="0"/>
              </a:spcBef>
              <a:spcAft>
                <a:spcPts val="0"/>
              </a:spcAft>
              <a:buSzPts val="1800"/>
              <a:buChar char="●"/>
            </a:pPr>
            <a:r>
              <a:rPr lang="en"/>
              <a:t>Differences remain unexplained for the Cloud Type products and this impacts the agreement in the Cloud Top Pressure. When the cloud type agrees, the cloud top pressures agrees..</a:t>
            </a:r>
            <a:endParaRPr/>
          </a:p>
          <a:p>
            <a:pPr marL="457200" lvl="0" indent="-342900" algn="l" rtl="0">
              <a:lnSpc>
                <a:spcPct val="150000"/>
              </a:lnSpc>
              <a:spcBef>
                <a:spcPts val="0"/>
              </a:spcBef>
              <a:spcAft>
                <a:spcPts val="0"/>
              </a:spcAft>
              <a:buSzPts val="1800"/>
              <a:buChar char="●"/>
            </a:pPr>
            <a:r>
              <a:rPr lang="en"/>
              <a:t>Cloud Optical Depth comparisons follow the pattern seen in 0.65 micron Reflectance comparisons.</a:t>
            </a:r>
            <a:endParaRPr/>
          </a:p>
        </p:txBody>
      </p:sp>
      <p:sp>
        <p:nvSpPr>
          <p:cNvPr id="379" name="Google Shape;37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6"/>
          <p:cNvSpPr txBox="1">
            <a:spLocks noGrp="1"/>
          </p:cNvSpPr>
          <p:nvPr>
            <p:ph type="title"/>
          </p:nvPr>
        </p:nvSpPr>
        <p:spPr>
          <a:xfrm>
            <a:off x="311700" y="1388875"/>
            <a:ext cx="8520600" cy="24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Current CLAVR-x Development</a:t>
            </a:r>
            <a:endParaRPr/>
          </a:p>
        </p:txBody>
      </p:sp>
      <p:sp>
        <p:nvSpPr>
          <p:cNvPr id="385" name="Google Shape;385;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7"/>
          <p:cNvSpPr/>
          <p:nvPr/>
        </p:nvSpPr>
        <p:spPr>
          <a:xfrm>
            <a:off x="9950" y="3147450"/>
            <a:ext cx="9144000" cy="19980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7"/>
          <p:cNvSpPr txBox="1">
            <a:spLocks noGrp="1"/>
          </p:cNvSpPr>
          <p:nvPr>
            <p:ph type="title"/>
          </p:nvPr>
        </p:nvSpPr>
        <p:spPr>
          <a:xfrm>
            <a:off x="139700" y="161500"/>
            <a:ext cx="7121700" cy="71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
                <a:solidFill>
                  <a:srgbClr val="000000"/>
                </a:solidFill>
              </a:rPr>
              <a:t>Implementation of AHI Aerosol Retrievals in CLAVR-x</a:t>
            </a:r>
            <a:endParaRPr>
              <a:solidFill>
                <a:srgbClr val="000000"/>
              </a:solidFill>
            </a:endParaRPr>
          </a:p>
        </p:txBody>
      </p:sp>
      <p:sp>
        <p:nvSpPr>
          <p:cNvPr id="392" name="Google Shape;392;p47" descr="data:image/png;base64,iVBORw0KGgoAAAANSUhEUgAABFAAAAImCAYAAAB0LH7aAAAgAElEQVR4nOydedgdRZW430AICRKIgbCKLCKigCKijowDriiIgoKIqIiACCjjiriALArOb1QcR1AU0LhvqKCggKjsi8qqIwgiASHIviZk/35/nO6nz+1bXV3dXfd23++e93n6Sb7bp6pOV51a+nQtYBiGYRiGYRiGYRiGYRhDZDdgIbAI2LtlXVKmAXcAS4AftqxL1+hieRlGW6T1YQGwV8u6GEZVdgEuAB4CFgP/BE4eUFpWVwzDGFWs/TIMo1McBEwk1wda1iVldTKd/tSyLl2ji+VlGG1h9cEYVQ4ms938teoA0rO6YhjGqGLtl2FMQi4kq9gPAf8LrFQzrqOAx5K4VgA/iKGgh5iN0sHAo8ATwPsbxBPiQImVViyGpU9ZeXUtX0aFKcAfcb/MLAXuAy4HjgOe3pKORj/DHFRdits+FgF3Ar8CDkfaL8PwsQbwOGI/9wOvAFYDngEcOKA0R+0FZA1gPtL+/qJCuFchY6hFwIcGoFeK9bXCKOWD9fOjy7Dar+lIf74U+O0A04G4dadr9bBr+hgdZA3cjfG+NeLa3hHP4jhqFhKzUTpHxfWbBvGEOFBipRWLYelTVl5dy5dRYU2Kvwa7XpitQ+gGwxpUFbXzruse5IXYMIrYh8xePjmkNEfNgbIemb5/qRDu7Src/wxArxTra4VRygfr50eXYbVfs1Q68waYDsStO12rh13Tx+ggurLdr/5/RY24vkfWcD+c/H9ZHDULCWmUTkv0+BfyIlHEYchXtceB/2ygU4gDJVZasRiWPmXl1bV8GRWKOs0pwFMQ5+bXkVlhqdz+Q9XQcNH2oGolYA6wI3CWknkSePEA9TFGm8+S2cqrG8YV2j+bAyUu1tcKIfkQaqODxvr50aXtvn4QlNWdKvVmWO3RsN8HjUmMrmx/Ai5Wf29TIZ51kdkmE8C3kYrbFQfKeUpmvQHrA7YHio9RGwSPCqGd5pFK7h5glYFrZvjo2qDqdCV3wwD1MUabb5DZyQsaxhXaP49a39F1B4oRzrDHkEVYPz+6dK2vHwZdqTeaLupkjCh5B4ruvKvspn+0CvcSzIFiDhQ3ozYIHhVCO83pwCNKdoeBa2b46Nqgak3kpIBU9kUD1MkYXX5AZiPbNozLHCi9mAOle3Tlpcv6+dGla339MOhKvdF0USdjgGwAzAUeQKZWX4EcHxiDvANlOrKR7ATSAD8lII6pwF1JmOuT3+ZhDhRzoPQzaoPgUaFKp/kHJfvWwapllNDFQdW5StbW0Bsufog5UMowB8rkoSsvXdbPjy5d7OsHTVfqjaaLOhkDYiMy54S+VhBnt/u8AwXgy+q3kDTerOTfk/w2D78DZX9kyc9CYGdP3NOQKYjLgJ857hc1SnvTn2eu6zgV5vWJPouS8D6dDgcuAx5EnFo3AccjX3BDHCghaa0OfBS4EnFmLUHy4jykXKYWhJsC7Ink111IPt8PXJToPaOGPnsk8TxAtm5wG2Q94e1JuHuAX+J37pV1IqF6PApsmPy2IzKgn5/cuwv4DrC1R4+UOcCHkbK8D8nje5GTqQ5ByrqIvC5TkVOo/oHY6z+RctoNsZHFwAkBOn0hCf8osEWAPFTrNK9Usm8skf03pIxvBRYgO5LfAnwF2KokbF37jZE2DKds81Ste676sC3wLeBuqttzEVXs41Qle3zuXt18ASmzLyBO9geR8rgP+SBwHLIMNITtkCUkt5MtGy263hZB97p25GqrXg2cjdjEE8BfgROBdXJhdwJ+mqT3JPC3RC7W/gt1yuK1lPeni5EPPmXU6Z8HUVeatjE+BuVAidUHFvW1eyIneCwGPh2g70mI/SwEnlUgUzef69TZqv1OUT5UtVHr562fv4jiMXZX+vqYY2hX3anTthfF5aJOecd8H+xS+2iU8DOKC3shsH7D+F0OlOeq3/4YEEe6b8qjZDNW5uF3oHxMpfF2T9xlzoiiF/I30ruRVtF1VEBcmg2AP3vim48cQ1jmQClLa1PgthLdD3OEW5vefWxc1+3IcZNV9NH310cajqWeNL5c87mr3H8e8E2PDkuQzqKI99I7zdV1/QGYGfAs2wG/c4Q/FdiEzBYfAlb16DSd7BjwMllN6MDqKUgDncpuWiA3jd59DlzXUuCIgvB17TdG2jC8stXUqXt5ez8GaTPr2LOPKgNvvQ/KR3L36uTLVOBLwHKHrL4WAO8o0e3IgHj09ZaGujexI53etsiAtCiOOxC7WBU4wyN3C+GOJhdNyuJVgeFCHCgx+ucmdSVGG1PGoBwosfrAor72Ger3B/HvnzEdGfdNJP9Oz91vms9V62ydfifWGHITrJ8Pye9YacPo9PP5tNrs62OOoV11p07bXhRXnrrlHfN9sEvto+FhNcSAfZn7nsLQYbgcKABXq9+384TfRsnpPVPmJb+15UDRxJoivAqysWIq8zPk+WcAzwd+nPyuv4rWdaBcRpZ/H0IGpdOBzYB3I46tfNlPo7fcfoQM3FdFvnAehHjUJ5BBdBV99P3fJP/OR7zzayN2tB+9jdvhNZ67yv1bk39vRhrINcicO6nMo7jL/FPJ/SeALyIdyXTE3namt5xDnEHXJv9ehTggZyBe/ecnsrpj3rMgPoC9lFy+4/YROrD6vJL7lUfux0ruEuRZVkvS2R35Ip7e398Rvo79xkp72GUL9eueTmc+9e25jCoOlKuU7O65e1XzBXqXe9yQxLkWkjdbILNcdJu5V4Feb1AytwEvR8p1E+QL6KLk3gNIm5Snqu5N7cjVVl0HvBKx562RL5apzMVk9eZ6JbcVve3HjwryJ4RYZdH2Ep6mdaVpGxPCMBwoTfpAX197ubr3eo+ueyq50xz3m+Zz1Tpbp9+JOYa0ft76+ZAxdpt9faz2Ix+Xq+5UWS5TFleM8q6i0yi0j4aHp5NlXtGVn2JdlSIHyrvV71/zhP+aktPTveaRNawuRtGB8j51/1xkGl+ej9BbPnUcKBure2d49M1zhAr3vQKZmYjjp6r3V9+fQAb4GzrkXq5kHiJsyUITPc7D/XXh20rmSMf9k5Gp9EVfS9cj20zzEdxlndflBor3DNKD4rMKZKB3xtlLPHJ5fJ3mTKRh/qmS+TPFz66X5F2I28M+B5k2OYF44bVnva79xkgbhl+2UL/uxbLnMkIH3puTzTJ40qFL1XzRdn817qnNALsquYeQdj/PNcn9RUjfmOejKo4PO+5X1b2pHeXTO4f+55+FDAi13K+QQZRmDeQ4xbRPdTmIyohZFm07UJrUlRhtTAjDcKA0yQdfX3uwuvcDj666T/mP3L0Y+Vylztbtd2KOIa2fD2Pc+nlXWm319TH1GKYDJUZ5V9FpFNpHw8MM2puBsjrZgO1x3BVMD/4uyd2bRzbYczGKDpQb1f3neOI5oUTnsrReqO59xpOOZgqyjjLN86pLu6o4LubRv2Zf83sl+6YG6ZTdv5zil4DtldwvPLr60F+TNinRZTH+tYozyKbyLUG++uZZk+wr+i0VddX12HctQr54FU1phWzzueXIC3URug6/Wf1ex35jpR1KzLJtUveGZc8hDpTp9M6I+FyJvmX5Ar3LHfMzU/KcrWTz/ZrW/8yC8HOUzNwIuofgsyOd3mUUD36+RZgNaLlda+gaqyygfQdKk7oyrDZmGA6UJvng62tnIQ7UCWQpiOulcg0lcxv9Lywx8rlKna3b78QcQ1o/H8a49fP5tNrs62PqMUwHSghl5V1Fp1FoH40StAcrfy2k+S7CRQ4UkClH6b1DHGE/qO7vk7s3j6yhcTFqDpS11b2bPHGE6FyW1myytZH3Ix1VGVup+C4NkK+iT/7+h0ri0mX7+Qbp1LmfsgrZmsfrSvQtYq5Ky/XCoXX5YkB8eraWa13wu9T9oyvqGjqwOhn/pm7rKNmrStJ8kZLV01Xr2G+stEOZS7yybVL3hmXPRYOqlZC27Y1JvKnMNfTPgsjrW5YvmynZGwN03FfJ/zh3bwt1L9+maNLlJ+c77lWtryHMpdiOQsv2E4FyRym5gyvqGbMsoH0HSt26Msw2ZhgOlCZtRlk8enr52xz336nuH5u7Fyufq9TZuv1OzDEkWD9fxjj28/m02ujrB6FH1xwoc/GXdxWdRqF9NErYiMzrqa9BnsKT8mJ1L1+BppCtn7uX/p2P5yX3JosDZSd172xPHCE6h+j9WXV/KbLR0/aeNPWA95QS/eroU6Vx0zte56exDsuBAtl0vqpfeVL0aSSuvK/a4Ov6dKXj/gVkdXuTiroWdZprIms0/0/d90053EXJnV6S5kZKNn9CVlX7jZl2CDHLtkndG5Y9hw68JxCn/VMj6KvbgZAp3vqLV/6FU7+Mfr8gvJZxTa+OMUDL47Oj0PTeHSh3qJKrerx0zLKAbjtQoLiuDLONaduBAv42oyye3dT9cx3303JbgTjoNLHyuWqdrdPvxHagWD/vZxz7+appxerr5w1Yj645UMrKu4pOo9A+GgFsgHjWHkCmBF2B/6jYKvgcKNC7bOXF6ndtACc6ws1L7k0WB8qb1D3fnjAhOofoPRX4b/pPPbghCbtyTl7vz1JnX5yYjgu9D8rvIqdTRY90ednfPTI7IMcJXoYcvZd2GPkrhgMFegc4etreumRfcy4KjEtT1mnOQk76SGXeVRDPfrifv+y6IBdPVfuNmXbKsMq2Sd2Lbc9FFDlQliFra29ABoUvLoqghr6HK1lXH5FnAyV/t+P+Tcm9h5HlOnmOVuFdMzTqDtDq2lFoeqFyh9TUH+KXRdcdKEV1JXYb42NdFb6uA+Ukx/1YbUbIGCRdf59fjjKH7BQ+19f4WPlctc7W6XdiO1DA+nnr55ulFauvnzdgPdpwoDQp7yo6jUL7aLRMmQNFD7y+oX4/N/ltObKZVJ55yf3J4kB5i7rn2k25is6hegM8G/GqPkpvRfojvWswP6Tu5c9XDyGm42JHJXte5HRiNf5rI5s1hjZcsRwoepNhXU66nh0QGJcmZI+LnZXMXbg3rdLTi0Ov5Uh9dhFqvzHTHnbZNql7XRlUhVJFX73E8wsBcc9W8rc77r9O3b8OeBmyxn8tZJO7dMByJ+XLj0Lqa1M76pIDJXZZjKoDJXb75mOmiuO2CuH0cx5Tcn+QDhSQZQ2pzKHq98PU7wc5wsXK57pOzyr9ziAcKNbPF+f3OPbzVdMyB0o/Mcq7ik6j0D4aLVPmQHkqvZvlzELOwU49zr8siHdecr/IgaJPTNjPo19XHCivVfd+7okjROdQvTUzkjD668Jv1f0D1O++I7yKiOm4eKuSzU+374oD5RIVzyXIHhAb0jvYiL2EB+QLVPqipwfVVya/LcS/8VsRoS/If1Ryrnq3h7r/1Rp6FFFmvzHTHnbZNql7XRlUhVJFXz1I8E0nT3m2knetC9Z7hRRddyPHGzbVHZrbUZccKLHLYlQdKINq34pIx05PIPsNhVC2180wHSjPVzL6S+qlyW9PIstH8sTK56bT+kP6nUE4UKyft36+SVrmQOknRnlX0WkU2kejZcocKADfVTKHI1+w0r+LTgOYl9wvcqC8V8Xh2mgrJYYD5dc0rzCbq3tlm/DpL0+xHCgpc5D1iGnYLZPf9ayP31eIL1SfKvoeq2Q/HjmdGI3/DiqOyyke2A7CgQK9J1z8O7Cp+rtof4cyQgdWenq468VoS3X/nJq6+Ciy31hpt1G2TepeVwZVoVTR9yVKtqgd1GjbzG+WtjWZ0/4opA+6FZk6+3gS/6eQmRMxdI9hR11yoMQsC4jrQInRP+cpqiuDbt/yXEaxfRSh8+PZjvvDdKBAdnrTCmS28UZkm0sWOeNi5XOMfRHA3+/EHENqrJ+3fr5uWpPFgVKl3vjiilXeVXQahfbRaJkQB8pOSuZm4KHk/7dTbMjzEpkiB8ruKs5TPfodV6JfiJGfpWSe5UnLF9cU4F9kFeXpnnj0tK7YDpR8/C9NfluNbC3gEtx7BPio4ri4meJNJqcg671T2fyeCl1woByo4vDtgj8oB0re9vWX9ddUiEcTOrCagewhkcrmdyqfAsxP7j2K+3i2prjsN1babZRtk7rXlUFVKFX0XRV4hKzN3Nwv3jOweXnunp4S7/qiE0IV3WPYUZccKDHLAuI6UGL0z3mK6sow2jeNnmk7N0B+c7I9Moo+1AzbgXKEkvsYvc/02oIwsfI5lgMFivudmGNIjfXz1s/XTWuyOFCq1BtfXLHKu4pOo9A+Gi0T4kCBXm+yNpYi5iUyRQ6Udcm+KD6O+8uhHjQX6Rdi5KcoGd852mVxfUndn1sQh3b4+PK0ycAgncq2gt71pfrY6W8WhJ2G5Mf/VtRH359ApqK6nCh6muMNJfG05UDZS8XhOqITZIDzuJKL6UCZSrb51ENkm2POx73pWghVXpBPVrJfd9z/pLrvc27Wpch+Y6TdVtnWrXtdGVSFUjVfPq/kz6PYvvUeU1c77usN/E5E1kNXpYruMeyoSw4UiFcWENeBEqt/1vjqyqDbN81M5IjXND3XcZcpayL5ncruUSA3bAfK+vQ6da4lrL+Kkc8xHShF/U7MMaTG+nnr5+umNVkcKFXqjS+uWOVdRadRaB+Nlgl1oGiv2gSwGL8Hdl4iV+RAAfiRiu8qxOCnA88lG6A9Rjbzo64DRR/h+BfgOcgXuZfSO0OiLK71yL7ipZ3SZoi3/4XAL5Lf7yM74rmOA+UE4BrEs7kd4lyajpxD/00V7qxcuPWREzXS+99D9gNYNYljXzJH2Hcq6JO/vyj591ZgT2Tgty5iI0vIyv2lJfG05UCZjdhVGs/xyLS76cA2SAOb31U+pgMFel9m0utzFePQVBlYbatknwDWyN2fDlyvZM5HPOlrIx3CakgdOgD4CfKCoD3ode03RtptlW3duteVQVUoVfNlJqJvGuZSZJPDWUjebIUsx0n3C3gYeGaB/n+mt9yWIl9v7kH2GbgSydtDce8vUEX3GHbUNQdKrLKAuA6UWP2zxldXmrYxVXk1WZ6uAL6NLAdYE1m/vzFylPU/lE6uZVMpw3agQO++AaH9VYx8rqJj3X4n5hgyj/Xz1s/XSWuyOFCq1BtfXLHKu4pOo9A+Gi0T6kBZl+zlOG04fMxL5HwOlHXJvPKu6xakcUrXEdd1oKyCNPSuNPR57iFx7Ui2hMl1XYtMw00rVB0Hyn954k+va3A7sLZHXih8YefRv9FiFcfFJ5AKXRT/QmCfGs8d477G1/jvTTaodV33JvHH7Hw1WznS3KZiHJqqL8h/UvKHOu6vgxxBXWaHE0g+61NPmthv07ShvbKtU/e6MqgKpU6+bERx+6uvv+De8yHlFfQPkoqu+YhTu4nuTe2oaw4UiFcWMR0oMfvnlLK60rSNqcpOyOlQZWktRGbe+mjDgbKvQ9eQ/qppPlfRsW6/E3MMmcf6eevn66Q1WRwoVepNiDOmaXlX0WkU2kejZWYgMzyWA2eWyJ6KGPDDwItKZC9O4ry1RG51ZNnLn5FTfh5DprF+APEKgrysL0c25crzBmSn40XI1OMiZiFfdW5HHEELkc5lJyWzu4qryAEAsAHype5vSTwPIU6eg5FpmwBnIM6jXxTE4UtrJrJZ7zmJvguQfL8X+A1SsadSzExkedUViLd8CfJCcQ7izVzVEabs2V2Nyd5IOT+K5MMtSB5v4tGtrLzK9AgtIxDn3HKKN/x6LrIU63ZkRtVjSMN6DPJ1cEuk0Xoc95fYKrq4uJAsT6+rEV4zAylj3/Nq9kHsahmyVrmIXZAvprcg+bME8YT/GdkI7330b8TV1H6bpJ3SVtlWrXu6PjS1Zx/aPi6uET6lbr6shNT3nyCDugVImzEP6Xf2xT/ddTuy9efXI7vvz0CWEa6POK13pvfF/k56d+ivo3sTOwpNL7QPe2MN/V00LQuQL+vLkLHAJg10SQnpnwdRV5q0MVVZFdgf+ClZvi9CTo76DdJuhOyrEKsPrBLPDKSPWoZ/XFNE3XyuomPdfic0jRAbdWH9vJ9x6Oehnb6+ab0v0yMkrtB6ExJX0/KuotMotI+GYYwAMdciG8IJZHn6/pZ1MYwuczlSTxYATyuRPZ+sXu0wYL0MwzB8WD9vGIZhGGOKOVDiMo1sb58l1NsU0zDGgRlkbc+vA+RPV/I7DlAvwzAMH9bPG4ZhGMYYYw6UuOxDlp8/b1kXw+gyqyGbb04gU4p908JnI0siJpBpua7NZA3DMIaB9fOGYRiGMcaYAyUu6RF/E8haS8MwitHLcn6PHD/4NGQn+2nApsCB9J5k8slWNDUMwxCsnzcMwzCMMcYcKPHQO/PfR+9Gl4Zh9LMRcANhu9UvBo5uR03DMAzA+nnDMIyxYTbwT2QAun+7qkxaLkJ2Kj+5ZT2qEnpShFHOwchO3Y8DH25ZF2N82Q1Z5rIA2KtlXUJYGZl58n3gr8jpX8uQdmk+ctrFUcDGbSloTFqmAXcg+1j8sGVdBknaJixCTtkz6mP9/GjRtu23nf4oMWpjl6rsAlyAnPC6GHkvH7V3xrHj44i3fAWwWcu6TFbSHdmXIMchG4ZhtIHNKjOMMFYnqyt/almXQWJtgjGutG37bac/SkzmvDqY4tm1ruOxjQ6wCtnme+cVyGwN3EZvgS5AzuF+TcX03gPciZwxnsa1CPiuQ/a9wAOIN/9R4HuBafwWORN8ObIT+i65+7siZ24XGWt6pv3FwHGUO5UORs7uXo54R12bhm1M9syfDXwOwzCM2MQahByMtMtPYMd0VmFzZM+WxcjXJqO7mAPFMCY3bdt+2+kPkthjhMmaV2sgM9YmkHfJVyCb6D8D2ePN6ChvIzPIPQpkPk+xs+FJwqdOv4jsVAXXtXlO/vTc/bsC01mWC/eR3P2TPToUOVROBFYqSO/UnPwDBXLnJvcfQiqHYRjGsIk1CDlHxfObCHqNC2+nt794SrvqGB7MgWIYk5u2bb/t9AdJ7DHCZM0rfWqXbYI/QlyAFNrDFB8TmXcQ5K/PBKb1rZJ4ts3JD8qBUvY8RdfnC9ILdaDoSrJP4LMYhtFtTkPanH8hXxK6rkOsQchhyFeTx4H/bBDPuLEFsq/GYuDXLetSREyb7kL9qIs5UAxjctO27bed/iAJGSO0MXbpGp8le65Xt6yLEchayOyKCeAnHrm8g+Ca3N93AFNK0loDWfaThvkj/Q6Kthwo/1L3VkGOxjzGEc9y4FmO9EIdKLPJlvGcGfgshmF0m/PI6v56I6DDZB2EGPGIadNdqB91MQeKYUxu2rb9ttNvGxu7wDfInusFLetiBKKN0bfOKu8gOBP4Q+63V5Skld8g54O5v7viQNF8wqHjxx1yoQ4UgKsSmQXYMh7DmAx04QXRBiFGTMyBIpgDxTAmN23bftvpt42NXeAHFL8HGx1Fr097mkfO5UD5cO63b5akdZWSXQhskgvfRQfKhg4dXc9ZxYFynJLbvfxRDMPoOF14QbRBiBETc6AI5kAxjMlN27bfdvptY2MX+CHmQBk57kcK7L4SOZcD5en0bgj7GMUzKp6TC/8jYO3cb110oKzk0NF1WlAVB8ruSq7uaTx7IOvnHyBbM7gNspbwduRUo3uAX9J/ApErnkcRZ9FU4CjkhIhlyBnkRTOTtgK+AFwPPIgcz3wfcAXiJFo34Dm2Q6au3Z7okc9rfb0tgt5zEMffZYmuS5DTli4EDgGmeXTNpwmyVvFspB49AfwV2Wx4nVzYnYCfJmk+CfwtkWu6H8DqwEeBK4FHkue5B+mQDqR/T6P9k2dYCOzsiXdaEs8y4GeO+7Htr2k8eZrYZqht7Y3fXtPrOEcaVcutiLo6uAYh2yJ7VN2dPP9dwHeQE9iKeD1iS4sSXVzEetaUydD2rU5Wv1z9iebfkGe7FZm1+ARwC/CVRI8ypgB7IvX4LuSZ7wcuAg4HZijZJjadJ0ZcMfqYMqYh+XBZksaTwE3A8cCaVHOgVC2rPZEl1IuBTwfoehKSBwtxLyWuo0NKlReTGO1r7Da/iNh9/o7Iy858wtvJYeiqqWsDbbeJTfqJJunHeimvW36h6dcdL+cZxvgopWiM0PbYpQvj+ddS/vyLgQ0Kwg+zHI0cm5AV0kUlsi4HCkhBhVTa/Ck+uzMaDpRNHTqe6JCr4kB5ppKruyu1bkTWRwZfS+nXNb2+HBDPdsDvHGFPzYWZCnyJ3mOoXdcC4B2eZzgyIA59vaWh3u9FOmZfGn8AZhboq9PcFmmgi+K5Azl+bFXgDI/cLdR/CdiU/qPF89dhuTAfU/fe7om77KVhEPbXJJ6UGLYZaltvxH+iWHodlYu/TrkVUVeH/CDkGPrbzPRaQvHpbGUDv5jP6kpzVNs+3fddViAzjd510a5rKXBESToXl8RxO9JWQX17ctEkrlj5XMYGwJ898c8HXqX+LnKg1C2rZ6j7DyL7rxUxHRnsTiT/To+kQ0rIS1zs9jVGm+8jZp//PGT2cVE8vnZyGLpCXBsYZpvYpJ+IbZN1HShNyi8k/Sbj5ZRhjo/Knq1LY5e2xvOvIqws8g6UNsrRyLEnWUadUiJb5EB5f+738x1hpyIOilTmYaShHwUHypccOu7okKviQFkZ8VpOIMcZ10Eb/2+Sf+cjHsO1gVnAfvQ26IeXxHNt8u9VwHORL5M7As/PhdFTzW5AnGFrIY3LFsiXO+0d38uR7hvU/duAlyMDwk2QrxCLyPJx7Qh6fyqReQL4IjIYmo44CnZOniONL+SF69bk3+uAVyIzr7ZGHJGpzMXIy9EE4iFO5bait7H6UUF6ZaRxLwM+hDSy04HNgHcjmzS/JxdmEA6UWPbXJJ6UGLZZp05UmYJap9xCqDsNdn7y783IoGYNshebVObRgjjLBn6DeNZRb/sgzIHyYyVzSaLPasnz7Y589Urv7+8IPw24Wsn8COlfV0W+qB2EfGWaQPq5PG0u4YmVzz5Wobfd/xkyE2IGUu5p/ut0ihwoTcrqcnXv9R599XjttMg6QNhLXCDiu74AACAASURBVOz2NUabX8Sg+vw67eQwdIW4NjDMNrFJPxHbJus4UJqWX1n6TcfLKW2Mj0Lytu2xSxfG81WW8LQ1zjUUx5Bl4AdLZIscKBvQ6wVbhhiwZvdc2NOT37vqQFkFWXL0VYd+FxSkV8WBAjI1LJWtMwNBG39aoTd0yL1cyTxE73RtVzw3AE/xpPt2JXu1I76UXXPprp67n57itAhZCpbnoyr8hx33q+p9MjI1r2gq3HrINMMJZODmOlEqn+Y59D//LKQT1XK/on9p2xrIsW5pnfF1ei42VvGfUSHcIBwoMe2vbjwQzzar2haEDwDqllsIdQchE0lY15exbyuZI0viyQ+OBvWso972QbkD5c3q/oW4ZybMQaaHTyCzF/IzEo5QcXyvQNeZiOPANQukLQdKzHz28T4V/lzcbf5H6LURV1vYtKz05vo/8Oj7UyX3H5F1gPIXnUG1r03afB+D6PPrtpPD0DW2DQyrTWzSTwzCJus4UJqWX1n6TcfL0N74aJAOlFhjlwnaHc9DuAOlzXGuoTiNLPMOKJEtcqCAeLr1vbyz4uzc/fS0ni45UEKuK5FjiF1UdaBcqWSfHfhMGm388+hfo6f5vZJ9kyeexZSvqdfTncu8k7rc9deDWer3oqOc5yiZuY77VfUOQXuRNylJ8zL6Bx8p31Jyl1PcwGm5XSvq+kIV9jMVwg3CgTKPOPbXJB6IY5t5nUJtK3QAULfcQqg7CPHZ6PZK7hcl8eQHR4N61lFu+1LKHCjpCXfLgc096ej6/Gb1+xRkPXg6oMt/1AihLQdKzHz2caMK+xyP3AlKztUWNi2rWWQzUhfgHsSuoWRuo/8FrKkOUP6iM4j2dR7N2vymVOnzm7STMSjTNbYNDKtNbNJPDMImB7Uxqa/8fOnHGC9De+OjQTpQYo1d2h7PQ7gDpc1xrqH4GVkGlk2B9TlQ3pu7d4O6ty6961vvRjZmhdFxoPwNWUc21ZNeVQfK+Up2h8Bn0mjj/1CJrO4wP++J54sl8WymZG8M0HFfJf9j9fsWHn006RQ017KwKnqHMlfF6WqYQjvZTwTKHaXkDq6o62wyG78fGYSEMAgHSiz7axJPLNvM6xRqW6EDgLrlFlMHCLflVcjWKV9XMZ5BPesot30pPgfKOureVSXpvEjJ6mU4W6nfLw3Q10UbDpTY+VyEzv+bSmR9bWGMsoLepReufeTeqe4fOyAdfHV5UO1rk/obg7kq/iZ9flk7GYO5FOs6CBsYVptYt58YlE0OyoEyl+Ly86UfY7zc5vhokA6UQY1dNMMYz0OYA6Xtca6h0EbrO5ED/A6Udel3WKQGcETu95NUuFFxoDwCvLUkvaoOFD1gel3IA+Wo0uDr3a7PihRPyFRL7QH+i/p9PfX79wvCahnX9PNBdHi6DLdvkOa7A+UOVXLvr6HvZ1X4pcgGdy69NYNwoLRhf/l4YtlmVZ1SqgwA6pRbbB2qPGM69fiWGvEM4lnbtr2m9gV+B8ou6t7p+NlIyerTsvTAqWx/syLacKDEzucidlLhzi6R9bWFMcoKYDd171xH2DT/ViCD6EHo4KsPbbWvvvobg1h9PvjbyRj4dB2GDeSJaRN1+om2+/yq+MrPl36M8XKbedWWAwWajV1ShjWeD3GgjJrNT2rOIcvA15TI+hwo0L+Db+oo+Wvud+1dDnGgnJa7X9eBkv/SUbQHymrAyxBj0/eXI0dOFVHVgXKmkt094HnyVDF+vZb4dw3iOVzJuk4iyrOBkr87d++m5PeHkemHeY5WYV3e3LqVfwfk2K/LkCPy0gY2fzUZTIXKHVLzGVKmAv9N/07cNyQ6rOwI04YDJZb9+eKJaZuDdqDUKbfYOlR5xnQN8N9rxDOIZx31tg/8DpT96M2r0Evvz6X39zg+QF8XbThQYudzEW9S4b5WIutrC2OUFUg9SfemWIJsCJgyh2wWr2s2USwdfPWhrfbVV39DGUafD/52ctC6DsMG8sS0iTr9RNt9vou65VeWftPxcpt51aYDpcnYpapc0/F8iAOlizY/tnyPLAPzayHzlDlQ3pO7/y/gpbnf8l7AEAfKSbn7IafWTHXEu3/J8+RP4VkfmU6oZf6J7HLsoqoD5QIlW+a8clHF+HdUsuc1iOeDSvYLATrOVvK35+69Tt27DnFazUQGjkeSDRjvpH/Dpqp6g9jar+i3i6JrFBwoKc9G7C894jK9/kj/3gdtOFBi2Z8vnpi2OWgHSkqVcoutw7AHITGfddTbPvA7UN5Fbx6FXMuRup3yIXXvuAB9XbThQImdz0W8RYVznWij8bWFMcoq5YtK5lD1+2Hq94Mc4WLp4KsPbbWvvvpbxjD7fGjmQGmq6zBsIM8g6mqVfqLtPl/TtPzK0m86Xm4zr8yBEkaIA6VLNj/2nIK/Y9aUOVDWpnevkwnkaCn9d34gF+JAOdIhsxZ+nuEI8+qS53EdY5w/onkCqSQuqjpQrlKydaa0VzH+tyrZ/BTAKvHoTtp3WkDKs5V8fl2uXldYdN2NHAfnomrl1xsdX4IcebYhvTvVx5rOO2wHSsqMJO07VLy/zcno3dr388QV04ESy/588cS0zWE5UFJCyi22DsMehKTEeNZRb/vA70DZQ937akBaLg5QcfiOPfXRhgMldj4X8VoV7uclsr62MEZZpTxfxaVnmlya/PYksKYjXCwdfPWhrfbVV3/LGGafD80cKE11HYYN5BlkXQ3pJ9ru8zVNy68s/abj5TbzyhwoYYQ4ULpk82PPZ8gyML9HSJ4yBwr0bozqup6Vkw9xoOzkkCk7MUh76SaQzZXyO9uHOFBmII4QLXcL7iPkqjpQtHPJdYRfGVWM/1gl+/EG8bxEybpeqvPo47b0ZmVbk03VPArxpN6KTF1+PIn7UxSfeFRV7x2U7OVkmxjnGXUHSsocxE7TuLdU9/SGz4d54ojpQDmWOPbniyeWbVbVKeXXKkzdl01fucXWoS0HSkqTZx3lti/F50DZUt07JyAtF/rL/e9rxhHDpqvGFTufi9hchSvbjG+mR6cYZaVJT1hYgRzvuhHZRohFA+ZYOvjqQ1vt67FKNl9/fQy7z4f6DpQYug7DBvIMo676+om2+/yUGOXnSz/GeLnNvAqR7/LYpUsOlK7YvEHvusmvl8iGOFAOzMno6xqHfIgDZRVkLaGWuQvZuNbFpvQ7PX4Y8DwuBwpIY5XX8fUB8fkcKFPJdsxegNshU4Y2/puBpxbITaF3P5cXe+Ipq0SrIhvqpgO8zUvkdaP4cvX7R9Tvri9qIVTRW9vl0R65yeJAgd7p4C9Vv++ufj/VE/44JVfmQIllf03iiWWbeZ1Cy+UsFSbvKK5CUbnF1qFtBwrUf9ZRbvtSfA6UKcD85N6juI+1LWM1svX3S3Cvmy8jlk1XiSt2PhcxBenz03Se7pHVdppvC2OUlUZvuv8xemcMFu3BFksHX30YVPvapP76GHafD/UdKDF0HYYN5BlWXS3qJ9ru81NilJ8v/Rjj5TbzKkS+y2OXLjlQumLzBrANWQZeUSIb4kCZjQzWJhyXa4ZLiAMFeg0zve5EpjOthzgkNkzk7s3JPYn762aoA2ULsi9A6eXazKyKA0V/LbjWI+dDG/8EcCXugYieyn2D437VSvR5JX8exZtA6jXmV+fu6Q0OT0TsoCpV9N5LyRYddfkaxJsfYzDVBQdKOqV0Bb1rh9cl+5rxOO6vFrrDnqDcgRLL/prEA3FsM69TaLno5ZBl+0n5KCq32Dp0wYFS91lHue1L8TlQAD6p7vscnT70BuzfLJCZhtjN/zruxbLpqnHFzGcfX1Lh5xbIaEdyUVsYo6xS1ifbAP9GZHwwgbwc+zZcjqFDWX0YRPvatM0vYth9PtR3oMTSdRg2kGcYddXXT7TZ56fEKD9f+jHGy9BeXoXId3ns0iUHCnTD5g3E8fAkkoGPlMiGOFBAjuCbyF3Lgac5ZEMdKFOA7zpky65lwD6Bz1PkQAG4MEDPKg4UfQJA3fWq2vgXJf/eCuyJeKnXRb5epQ6tZbi/8latRDORxigNcylyBPYsxDu6FTJrJ90P52Hgmbk4ZpFNVU6vpciXk3uA25BB1XeQzfRmNtR7NvCYkj8emRo9HXEinkL/7u9dd6CcgMzqOgLYDnnG6Uj+f1PFe5Yj7I/U/auQZ50OPJesEX+M7AttmQMllv01iQfi2GZep9By0cfL/QV4TpLmS+n9ctqk3GLpAMMZhAzqWUe57Uspc6BMB65XMucjMxDWRgZMqyHlewDwE2TD8/xX5/WBB1Uc30PWyK+KlMW+ZNPjv+PQoYo9lVElrpj57GM9sq95E8gs3M2QpbsvBH6R/H4fYl9FbWGMstLo/QDS63MlzxJDh7L6MIj2tWmbX8Sw+3yo70CJpeswbCBPDJto0k+02eenxCg/X/oxxsvQXl6FyHdt7FJHblgOlC7YvJFwBVkm+gYhoQ6Ud+bkJoCLCmRDHSggHcDRZB1u2fV3ZB146PP4HCh70R//V0ri8zlQTlBy+3rkfGjj/wTSIRblxUKKHUl1KtFGSIdXVgZ/QTYxcvEK+juVoms+vcdf19F7b/o3OdbXvUk8vgFKlxrc/6I8367BPXV/XbJj8VzXLciL1mXJ32UOlFj21ySelBi2WadOrOJJ9xQl16TcYukAwxmEDOpZR73tg3IHCsA6yGzHkDbyCdynL2xP/xLY/DUP9+aDVeypjKpxxcrnMnZETvYriv9aZJp06tQoWnceo6xS9nWE2SbgWZrqEFIfYrevMdr8IobZ50OzTWRj6ArDsYE8TW2iaT/RVp+vaVp+Zek3HS+ntJFXIfJdG7vUkRuWAwW6YfMGvafcHO6Rey/iyVqOeD5dx/CBeMeuQPb4WIE4Elx7hoB4y65PZJciRl42lXsdxFN9DrJD9xNJ2PuRKa9fR/Z5KNrIKeUwZOC0HJmF49uJfyqyOVT6RWQxMiNGcyjytS+N75ee+FLDX4J4DevgMv69gYuR8lmIvAh/CdjEE8/uib6LqDZQWQmZIvYTZAC+IElzHuJc25fiqWXbka3Pvx5ZfjUDmca7PjJg3ZneBuVOenc0r6P3c5Gp2rcjZfgYUhbHIF++tkTs6XHczsTQNN+g5N7ikXtjjWdImYnU13OQ51mA1IN7gd8g9jHVE351ZHr6n5OwjyHT/D5AdlT3TxB7PtsRPpb9xYpH08Q2oX6dmJXoeTtStxciL1w7KZmm5RZDB+i10bJnvAmxg9877vnyalDPOsptX0qIAyVlF+DbyDM9hpTr/Ujd/T4yxdu38d5MpL++AumjliCD7HOQr9GrFgcNtqcQqsYVI59D2AD5Yve3JP6HkDI5mMw+z0BmQvyiJK6mZQXSF16XpBeSZiwdQvutpuUyiDa/iGH1+eBvJ4ehq6auDbTRJsboJ5raZKjt+2hSfr70Y4yXNcMeH4XKd2nsUpTeoMbzIEtzliHv2ZsEyLc1zjUU+sjfc1vWZRyYQ7anyq8bxDPK3sPLEb0X4F7apdEnO+0wYL2McGLZ3yjbsdEOk8Fm1iF7hovaVcUwhspkqL+GMSxsvGwYHSbdqGwBsm7PGBz6WKmDGsQzqoOQGWR6hziQTlfyviVZxnAxB4rRFpPBZjYle4YYx98axqgwGeqvYQwDGy8bRsc5nKzS1d2TwwjjAiSfH6f4+L4QRnUQshrZDJyb8E/NnA3cncgupHhzLGP4mAPFaIvJYDN6I/EvtayLYQyTyVB/DWMY2HjZMDrOasheJRO4j+g14rApWWP4xYZxjfIgRE8z/D1ybNnTkNlP05B8OhD4h5L7ZCuaGkWYA8Voi1G1mWnIAHhzZI+L9Bl2aVMpwxgyo1p/DaMNbLxsGB3nWKTirUD2RTHicyKSx0uBpzeMa5QHIRsBN1C+g/QEshnX0e2oaXgwB4rRFqNqM2fR3779BpjSplKGMWRGtf4aRhvYeNkwOshuyFSvRchu/P9Edix+d5tKTQJ0vu6tfr8K2WX55AhpxNg1vE1WRjzp3wf+iuy+vwx5pvnAhcBRwMZtKWh4iWV/seJJ69wC5NhxY/Iyqm3f/0NOYVgC3AZ8Fv9xtoYxGRnV+mu0yzj38TZeNoyOYV8CBoPlq2EMF6tzhmEYhjE5sT7eMIzOUNYgHYx4Op8A3j9EvUadcWzozVa6wbiWwzjWOcNom3Ftb4zRwOxz8mB9fPex+maMDWUN0jn0rtU2whjHht5spRuMazmMY50zjLYZ1/bGGA3MPicP1sd3H6tvxthQ1iAdhhy3+zjwnwVxnIasxfsXsEZAmlXlR5FxbOhDbMUYPJOpHKq0FeNY57rCOLTp40ZomU6m9saoRxv13+xz/LA+vh2q1G+rb8bYEKNBOk/Fsd4A5EcRa+gNozlV2gqrc+0xDm36uGFlaoTShq2YfY4f1se3g9U1w3BgDpTBYA29YTTHHCijwTi06eOGlakRijlQjGFgfXw7WF0zDAfmQBkM1tAbRnPMgTIajEObPm5YmRqhmAPFGAbWx7eD1TXDcFDWIL0eOXd9EbC3+n1vFc53HVdTPs9WwBeA64EHgSXAfcAVSZh1Pc+4B7AY2Rl6Q2Aqcl76P5B1ff8EDiwIOwf4MHBZkt4S4F7kzPVDgGkF4Zo29E10/jdkzeKtwAJkN+xbgK8g+VjGdsA3gNsTHXzl9TYVrshWXDQpT+jPH4AdgR8C85N7dwHfAbYuiWt14KPAlcAjiS73IJ3GgUjeV2H/JP2FwM4euWlJOsuAn0XUrawcYuYd1LeXIuq2Fa46ty3wLeDuGs8FzetSEbHLoImutwDLgQeAHQpkVgLOR2z1UWA2zdt0HzFsqknZdal86vYFdfquOmU6rHZ/EGVSRtt2mNK0v6xCaJ/TtP6bfZZTd/wZ2mbsBjyZyJ4QoM8XyPqALQKfIU+TPHb18c8BzgDuQJ5jPnAW8OoSPZqO+wbdnu8JLE1kP12iC8BJyTMsBJ7luF/VlurW71Gsb7HfAYwxoexFv+j+G4EVlFeuo2rKp0wFvoQM8H3hFgDvCHjG7YDfOcKf6gj3XqQy+dL9AzCzJM06DpQ6Ok9DBns+fZcCR3jSPZLyvNbXWwp0LnrmGOWZT+t5wDc9cS1BGlsXmwK3lehymEcPFx9TYd/ukVtdyf0pom5V6nSTvINm9lJE3bYi/9zHIAOSOs8Voy75iFkGTXX9oJL7C7CKQ+b9Subk5Le65VRGU5uKUXZdKp86fUHdvqtOmQ6r3Y9ZJiF0wQ5j9ZehVOlzmtR/s89y+4w1/vS1GZuQ5edDwKoefaYDjwXKuoidxx8AjkbqUFFcny+Ip8m4b1jt+TPU3w/i7pdTpiOOhInk3+m5+3VsKdY4zEWX6tsg3gGMMaGuA0UzyCU8P1SyNwC7A2shjfcWwPH0fhnaq+QZrk3+vQp4LjAD8Vo+PxfmU4ncE8AXkQo6HXnp3TnRJY3zyyVpNnWghOr8YxXmkkRmNWAWkm9/U/f3d6T5BnX/NuDlyDNvgnhnFyX3HgDWLtG56JljlGc+rVuTf29GGv01gPURr30q8yhuW7ssub8M+BCwQfLMmwHvBv4IvKdAhyJiOVDq6lalTjfJu6b2EkLdJTzzGzwXNK9LZcQqgxi6rgRcrWQ+mbv/dGRH/QnkK9/qjjhiTfGNYVMxyq5L5VO1L2jad6WElumw2v2YZVJGV+wwVn8ZSt0+p0r9N/sst8+Y48+yNkO/wO9ZoA/JM6dyrg+OZcTO438l//4TeCdSD5+K1KXHlNwhjniajPuG2Z5frmRfX6APSLmlcqfl7sWob7GXUnepvg3iHcAYE7rsQHm7krsaaVxc7KrkHqJ/gK+fIa2wTynR8WTgbKQyuVgPmaY2gXh2p3jSbOpACdH5zUr2Qtze6jnIlL0JxKOd91Jfk9xbhLw05fmoSuPDJTq7njlWeebTmkBsyvUl5ttK5sjcvY3VvTMKdKlDDAdKE92q1Om6eQfN7SWEuh13k+eKUZfK6Jqu2yBfaSaQKd2bq3u/UmnsUvA8sRwoTW0qVn50qXyq9gVN+66UWC+og+rH65ZJCF2ww5j9ZQhN+pwq9d/ss9w+Y44/y9oM/fxnFciALDNO5V7ikStLI2YeX4u77F+jZB6gt241sfNht+cHK7kfePT6qZL7j9y9GPUtpgOlS/WtiS0YRqcdKH9WcvnZFnnOVrJ5b6F+hsU027tAoz33m3jSbOpACdH5D4nscnpffvLol/s3q99nqd/PLAg7R8nMLdHZ9cyxyjOf1uUUN8LbK7lf5O69UN37TIk+VYjhQGmiW5U6XTfvYthLCHU77rrPBc3rUghd1PV4JXNh8tvb1G/f8cQfw4ESw6Zi5UeXymcQ/Zev70qJ9YI6iH68SZmU0RU7jNlfhtCkz4m9yaTZZzmh48+yNmMG2fKPJchMgDxrks26uqWGroPI49uReljEpUpWL99oYufDbs9nIR80JpDlLC5HyxpK5jaKHY4+yupbTAdKl+rboN4BjDGhqw6UzZTMjQFx7qvkf5y7p5/hiwFxhTKX4oYgpgOlTOd1lOxVJbIvUrJfUr9voX4vWjcK2bS680t0zj9zzPIsS0uzCtk6zuty92aT7ZFxP9KYxiCGA6WJbjHqNPjzLoa9hBB76ij4nytGXQqhi7quCvxVyX0I2dBtIvnXNbBOifEC1dSmYuZHl8pnEP3XXBVn0SA2xgvqoPrxumUSQhfsMHZ/GUKTPie2A2UuZp9lzKU4j6q2GV9T8q79Ht6l7h9dUc9B5fEHS+L5uJL9b/V7XTtvqz3XS4ZcG1W/U90/NiA+F3MptiWINw7rWn0b1DuAMSZ01YGid4AOmVqlvYx/yd1r6swo4lQV7/aR06wSfhcle3qJ7EZKVp/8sp76/fsFYbXM9yrqHLM8y9LKk05PdH05+ayKZymyEVW+LKsSaw+UurrFcqBAcd7FsJcQBuFAgeLnilGXQuiqrjvg3thtn5L4Y7xANbWpmPnRpfIZRP/l67tSYrygttWP+9r8Mrpgh7H7y1Dq9jmxHShmn+XEHH++WMlf6bh/QXJvBcUzgopoK491uj/P3atj522157sp+XMd99N6sAJxUNShrL7FGod1sb4N4h3AGBO66kA5XMmcGBDnBkr+7ty9JgPQHZBjti5DjrVKK2L+atOBsl+BTmXXBbl4bkp+fxj31MijVdiDK+ocszzL0srzRCL3d8e9qcjXifxL4w1JGisH6JonlgOlrm4xHSi+vGtqLyEMyoFS9Fyx6lIZXdb1KxXlId4LVBObipkfXSqfun1J3b4rJcYLalv9uK/dCqFtO4yVb+eUpPm+XDx1+5w69d/ss9w+hzn+/D8VRi9PWZfsK/1FgXFp2srjlyvZ3+Xu1bHzttrzqWR7quSXWM0hO4Xo0pJ4mtS3WOOwLta3QbwDGGNCVx0o+mjNLwTEOVvJ3567V6czWZvezRPLrjYdKHp6Zei1HHnR17xO3b8OeBmyKdNayOZLaUN9J7LreBWdY5ZnWVp5QgYrz0a88Ola4PT6I7KbdxViOVDq6jYsB0pTewlh2A6UWHWpjK7qOgW4OBfmHuR0Ax+xHChNbCpmfnSpfKr2JU37rpQYL6ht9eNNHSht22GsfCtzoBxaEF/VPqdK/Tf7LLfPNsafH1FhjlO/65feAwLj0rSVxzsq2aIlxFXsvK32HGSpj6vOHqZ+P6ggbIz6Fmsc1tX6BnHfAYwxoasOFN1Y+XafTnm2ks+vT6zTYF2iwlyCHI21Ib27bndlCc8eSvarNdJK+QS9DYfruhs5Bq2qzjHLsyytPFUG0zOSuO9Q8f82IJxGn9Cwn0cu1IFSVbdhOVCa2ksIw3agxKpLZXRV1/fSW3bp/79REi6WA6WJTcXMjy6VT9W+pGnflRLjBbWtfrypA6VtO4zdX9YltM+pUv/NPsvts43x57pkjsHb1O9XJr8txH3KSRlt5fFblWzRUryUEDtvqz0H2ZckDaNnmqQb5T6JbPTrIkZ9izUO62p908R4BzDGhBgvW78mvHKFyr9EyYS8XOqjsXybNoU0WDso+cuBlQrkuuJA2VLJnlMjLYCtyaawHYV4h29Fpgw+jpTBpxCPcB2dY5ZnWVp56gym5yDrJdM0tqwQVr+EujZkS6nqQAnVbRgOlBj2EkKVtiXGc8WoSyF0UdeNkbKbAP6BfHX5l0rjlZ6wVfsAF01tKmZ+dKl8qugSo+9KCS3TYbX7w3KgdMEOY/eXTSnrc0JtxexT8Nlnm+NPferJvwObqr/LnBBFtJXHxyjZjwfq6rPzNtpzTXp6zQqkr96IbHPUImdErPoWaxzWxfpWRJN3AGNMiPGydZaSeVZAmiHyqyJnkqcNxuYFcim6gr88d69qg3WgkvftON4VB8oUYH4i+yjFZ8r70NM3izzZZfh0jlmeZWnlqTuY1tMmX1oh3O4q3KkeueOUXBUHSpluw3CgxLCXEKq0LTGeK0ZdCqGLup6vdNo1+U1/xbuN4qVYVfsAF01tKmZ+dKl8qugSo+9KCS3TYbX7w3KgdMEOY/eXMfD1OaG2YvYp+OyzzfFnfuyiZ2K9pkI8mkHl8U34l5beoGRfXEHfIjtvoz3XHKHCfYzemc6vLQgTq77FGod1sb75qPsOYIwJMV62TlEy+TPPm8h/XsmdR/FmPm9Rclc77ldtsPZS8kVHAr6G7GttzA6sbvhPKnnfS3sR71PhT0TWTValTOdY5RmSlqZu45lOfVxBtTWQ65J9wXwc95dKPUifoLoDxafbMBwoMewlhCptSyybaFqXQuiarnpq7U9y9y5Q94qOda3aB7iIYVOx8qNL5VNFlxh9V0pomQ6r3R+WA6Urdhizv4yBr88JtRWzT8Fnn22OP/WGpQ+RbaY8n2abaQ4ijyeAK3CPr/SGrzdU1NVn58NuzzXrk23meyNwLeVlE6u+xRyHda2++aj7DmCMCTFetvTRVH8BnoN4Gl+KAcF1RgAAIABJREFU2/MbKj8TMfhU9lJgZ2BWIr8VMr02Xbf5MPDMms+gmQ08psIcj0yXmw5sgzQm+R2b23agTAeuV2HOR7zSayMN1GpIPh+AvCDdT68HfRbZFMH0Wop42u9Bvj5fCXwH2cTKtRa2TOdY5RmSlqao8TwBuAbx7G+HlPv0RI9vqvjPKonfxY9U+KsQ+5gOPBf4YfL7Y2RLJPIOlCa6DcOBEsNeQqjStsTqUJvWpRC6pOv6SF1LbXKD3P3NkTXWE8gA7gUOPar2AS5i2FSssutS+VTRJUbflRJapsNq94flQOmKHcbsL0No0ueE2orZp+Czz7bHn/oFN70+VzGOPIPI438k/96G2MIsZNnFB4HFyb3lyGaymiZ2Puz2PI/eiySkbGLVt5jjsC7Vt0G+AxhjQIyXrVUQI8xX7AmkgjaR38gjq6+/IBsO1XlGF3uTVWDXdW8S1yA6sLrh10GOayvLqwmkQclPx38F/Y1p0TUfeGENnWOUZ2haKUWN538F6HEN7mMsy1iX7OuN67oF2YDwsuTvvAOliW7D2kS2qb2EUKWtiPmC1bQuldElXX+u7r+/II2jlMz1yJdKTdU+oIgYNhWj7LpUPlX7gqZ9V0pomQ6r3R/mJrJdscNY/WUITfqcKvXf7LPcPtscf27lSG+binG4iJ3Hz8Z/ytQi4B2OOJqO+4bdnmv2daRRVjYx6lvscVhX6tsg3wGMMeANyNfFRciUqTy7q/v7eOKZhWzyczuy2dpC5KVwpwjyKyW6/QSYByxI5OcBZyKNim96Yegz5HkuMDfRcTHiyb0G2ZxqTWRToSeQ6W95D2lZvpZRV2eAXYBvIy/pjyH5ez/yVe37yBTl/EZQ25GdC389skv3DGSN6frIV+idyWZPTCBHOOqdvEN1blqeVdICcWQsB36f+30mckTfOUgZL0A6mnuB3yANdP5FsQqrI/uc/DmJ+zFkKuIHEE87SB4sRzZvi6VbWd7EyLsY9hJKaFuh61zd58pTpy6FEKMMYui6ZaLHcsSuiurdNGQTuuWJzq9wyFTtA/LEtqkmZdeV8qmqS0qTvksTUqbDavcHUSYuumSHEKe/DKFpf1il/pt9lttnkzxqMn4EuJDMtq+rEb6Ipnm8B5IXD5Dtf7Ivko8PI8/8d+ArFNtNrHHfMNvzlBlIeSxLrl8EhotR30Lr9yjVt0G/AxiGMQZcjnSWC4CnlcjqzSZ3GLBeRjcxezFiYzZldAGzQ2PcOYHMrotmJRqGYRjGWDODrLP8dYD86Uo+v77UmPyYvRixMZsyuoDZoTHuTCPbm20Jg9sg3jAMwzBGmtXIzpO/Cf+UtdnA3YnsQupvDmqMLmYvRmzMpowuYHZojDv7kDkFf96yLoZhGIbRafRU5N8jR5U9DdmRehqwKXKm/D+U3Cdb0dToAmYvRmzMpowuYHZojDPp0a0TyD4ThmEYhmEUsBFwA2E7iy8Gjm5HTaMjmL0YsTGbMrqA2aExrugTeO6j3qbvhmEYY8ds4J/IoGD/dlXpYRpwB7Ie84ct6zKZWRn52vZ94K/Ao8hO308iRzVeiBxnujlWHka4vWzcloJGZwjtWyaDTV2E7OR/cst6tMFk6asngx2OO5PFFofJwYidPw58eADxW5nEYTdk2eAi5JhiwzBa5uOI53kFsFnLumhWJ/OK/6llXQwrD8MwqtHVvmUQpCdYLAE2aFmXYWN9g9EVzBa7h5VJHA4iy8cPtKyLYYw9q5BtiHZexbBnIl8WlwH/h5wrHhNrdLtF0/KYgXyNXoqctR7CdODOJMxvC2QORr4UPoEdvddVmpZRiB0Y3aJO37ITcBfSp0wg5f0AMnAM4T2J/DLgMeBHAWG+CjyShHkIONIhczBwP7Ac+QLo2mRx4+T+BPDZQH0nC4Poq5+CfGX9GnA9MgNkcXL9C7gK+AqwB9I+hPJi4HjgUmAe0ialM0yuTeJ8EzIbpYxdETsLWfaTOhJ3LohrLeCDwAVkz/pwotOJyB4sTSnTdylwL3AxcByDcXrauHH8aFomU4A/4rbZxUjbfDnwaWQp3mSlzIEymcbCNuYzOs/byCrkHhXCbUl/Q3ZwZN2sI+wWTctjlgo/L2KYc5RMqGPGGC5Ny6iO7RjtUqdvORf3IPlOZBBdxqm5cP8KCPOXXJgzA+J9oET/h5CTXcaFmH31DGR/kQdw24Lrug+xNx/bI5vDhsZ5O7Kcx8fJFeJLr/c64tkHsRlfuCXAp0r0KaOqvksR581KDdNNsXHjeNK0TNYk3GafQOrTZKTMgTKZxsI25jM6zwWIgT6M/+i+PCfS33BdFlk36wi7RVcdKIcha3cfB/6zhl7G4GlaRtaZjh5V+5a1kJfEooHxjgFxtO1A0UeBTtZBvItYffXmyGyTqk6JCeRL9KyCeN+O7BtQJ95Pe/TN20XZ5ZqB8mayI5RDrmd59Cmjqr7p9fkGaWps3DiexBw73py7NwPYGvgfsnq0FJlpNtkoc6BMprGwjfmMTrMW0tBMAD+pEG4KsiHUBDKt7iYyQ4855dM6wm7RVQeKMfkxOxgt6vQth9L7YrUs9/fXAuJo24Eym2wZjyueyUqMvnojpLzyL9g3A+8DtkBm9cwAng68ETgDeVlIZTd3xLsb/Q6Kx4FjgOcgS4XWBF4AfJHMbvVVNLslbxd3VXzmGfTPtJkP7InY0kzgNfQesfySimn49NX1YxVkmdAx9Ne95TRz3ICNG8eZQTpQNJ9Wcr+skU7XGac9UGzMZ3QaXRkPrBDuFSrch5Bppenfx0bUzzrCbmEOFKMtzA5Gizp9y6UqzARwUu7vByk/XrNtBwrI3hwTwALGZxlP075hFWSvj7zj4nOUl/mayJ4m/0r00Myh30FxL7KUpIidkNksOswjjrihuQNlT/qf+XUFsm9A9hDbuGIamtD68QmHXh9vkC7YuHGcGZYDZUMl9yTxlp51BXOgGEZH0OvlnlYh3FyyrxIbIl990nhui6ifdYTdwhwoRluYHYwWVfuWjemdJfBXegfD6fWGkni64EA5TsntHpD+ZKBp3/Ae+sv6fyLodbwj3qJNXDVHO8K5psQ3daAc5UhnjYpxVCG0frjq3jcbpj0XGzeOK8NyoIA4rlPZtWuk1WXMgWIYHeF+xDjvqxBmNbIpsxer3/9AZuwvDYxrGnA4sgb2QcRjfBMy6FmT4kZ3T2Sa7WL865NTTkLW1i+kfxrqHOTc+8uQfFiCfKG6EDgk0bGIPRIdHkUGBCDr9H9Itov+XcB3kDWaZUxBnu1nSbh0d/GLkHyaURL+34DTgFuRTuQJ4BbkVIGtAtKvWx6hDMqB8nqkbBchpzbkcZXTq4Gzkfx9AnlhOxFYJxd2J+CniG08CfwtkSsb5Naxq6eQnQZyqSfulRM9lgM34t9c8wykrjwGPDWSntCfp1ORl4F/JPr/k96ZB2VlVEaIHbRRztCsDQHYDvgGsmll/st3/ipaStCk7lctyxCq9i0fo/c501Ns/pT7vexUnS44UHZ3PEcdutQ3DbJvWAmxMZ2/twOrVozHFe99uXivDAw7i/79eC52yDV1oOglB+n1HxXjqEJo/VjJodd3G6Q72caNEK/vhGZ1E5qNHZuOG2G4Y0efA2Vlsnq7guIyaNpnrw58FGlPHknC34OcNncg5Xt+1c3zMgdKnbFwU9uLYT8uujrma2o70O6YbxDjvbFjE7ICuqhCuLercIeo3z+gfv96QDwbAH+m2GjmA6/C3eg+Q/1eNq17OmIoE8m/+rjD9yKNn894/4CsQ3ahG7PnIV9oiuJZgv8kirWRgYVPl9uTZ88zDamMvrBLgSM86Tcpj1AG5UAp61T0/W2RzqHoOe9A8nhVxPlQJHcLsG6BPk3sSq8L36Ig/pfk4tq+QG462deYOyLrqfN0O+B3jrCnFsjX+XJS1Q6GUc7QvA05kmzPjJDrLbnwMep+1bIsYxMV7qLAMDfm0kv3efhU7veFFOcldMOB8kwlV/ckhC71TYPuG17oiPPDFeNw8TxHvK4jqou4LBd2Af0vRk0dKLqcdByhzoSqhNaPTR16ndgg3ck0boR4fWfTugn1x44x+g4Y/tjR50DZSsn9X4FM07Z1U2TGlC/8YQVhm+Z5lbFu2f2mthfLforo4pivqe1A+2O+2OO9sUSvvT2lQrj0ZIWl9E6PW5/MKB6mv8PRrALcoNL/GbAN4iV/PvDj5Hftmcs3upere6/3pKWf8zT1ezowfwLZOO55ic6rI1N8tX5fLohbG+KtZI37GxEv5vr0fmF6FFjPEc804Gol9yOkMVgV8ZoeRPaF7kuO8D9WYS9BPMqrIQ3Q7ohnNb2/vyN8jPIIoQsOlLScrgNeieTT1siLXipzMdng+XoltxW9jY3ra3hTu9KnFBS9RByrZCYoXj++q5LJT4dvqqfO03TvgquA5yJ2syNiOy75YThQBl3O0DwP36Du3wa8PAm/CfJ1Kz015AGKpyI3rftQvSzLqNq3bK3kJ5CvOena9W1z9yaA/TxxdcGBsjLyRWsCOZq2Kl3qm4bRN3yc/jJ+TsU4XBziiPdVFcJ/zRE+79Ru6kBZn+LTgX5F2MlTVQitH19y6NNEl8kyboS4fWeTugnNxo4x+o42xo4+B8q3lZzLiRGjbU3HDMuQvXw2SOLYDHg3skHyewrCNs3zmA6UprYXw358dG3MF8N2ujDmiz3eG0uOIcvEDwaG2YCss/uV4/5vVZxv9sTzPiV3Lu4lCB9RMq5G92B17weetH6q5PTU2JORaV4bFIRbD/naOYF4HF065r8enYfb86gbddcXsCPU/e8V6DMT6ZyOyv3+ZhX2QtxfVeYgLyUTyJeX/CAlRnmE0AUHygSyP0N+SusspGHUcr+ifxPINcimIi+jv5Fralf6a6xryjjAFYSVxVeUzE6R9czn6Q3IEqQihu1AGXQ5Q/M8vCa5twg5VSTPR5WOLmdajLoP1cuyjKp9y2dz6Z+eu39H7v75nrjqHtOqr6YOFJBpw6msbwaTiy71TcPoG07PhX+yIJ2qfIb+sn1mhfCu/UnyR6NWsbcFyAtKHtd+K/q6Hnmhj5EnZafwPAf4qkOHCxqkOZnGjRC/76xbN6H+2DFW39HG2DHvQJmGvADPVTJnFujStOw2VmmcUfEZYuR5TAdKE9uLZT8+ujbmi9Evd2HMF3u8N5acRpaBBwSG0YXr+gp4oLrvO0JMT9f2fWk6QcnlG91ZZF/5FuA2gDWUzG1UH4Boj+QmjvvaEC+neJ3p9kruF7l7U4C7ySqta4DlI11DvBz3EY4peo+B/CAlRnmEoBvEOte8gnirdBqXUdyQf4uw8tRyuxbI+PDZ1RSyL0bLkKMsNbPoP2JyBW67SV8876PebvQ+PXWeLqZ8reuwHShdKGcozkP9PEXH3c5RMnMd92PUfahelmVU6VumINPLtT3nN4r9cu7+MoqdEl1xoFypZJ9dIluHYfRNMJy+4Wx68/Zuh8z69G4O6bouprePP8UhU/Q11cUHHeHzG9BWtbe8A4ZE50/Tf9Ry/rqcapv9u6hTP66kvx+qwriNGyG872xSN5uMHWP1HV0cO/6c6i/rGl/Z6Q9cn6kYb4w8j+lAaWJ7sezHxyiO+Xy205UxX+zx3ljyM7JM3CswTLrO8UncG+3MIpuCtBQxhjxrq3RvKkmvbOMpPZXJtdHOO9X9Y0vScjFXhXdNaQp9KVyFbHB0Xe6eXrPp2zjUxToq7FUlsi9SsnoqZ8zyKKMLDhRfOX0iUE5/mTzYI1fEXBXeZVcnq/t5u95L3fu1+v9BObnnqnv5Kcgx9NR5+sWAuIbtQOlCOUNxHm6hfv+8J3w69Tk/6yJG3U+pWpZlVOlb/l3JTiAvNfnBzatyMhO4T0SB7jhQzleyO5TI1mGuin9QfdOw+gadVxO4l8G49klxXXrM8XXH/SovmR9yhM8vY6libwtL0n81Uga+OO6l2YC3ir5/A95B+YaYZYzbuBHC+866dRPqjx1j9R1dHjvOR2Zt1WEuxWU3m+wD1v1IuxRCrDyP6UCpa3sxxx4+RnHMN5di2+nKmC/2eG8sOY8sE0OO9dtOyRd5z0C8v6nc+x33d1L3zy5Js6zR3U3dP9dxP33GFcj6xKrowYZro84qL4Xp1K5bcr/vq+KoshcNwC4qbH7ae56NlOzP1O8xy6OMLizh8ZXTuwPlDlVyLhsvo8yuXqnu59dipl/3H6V3AHVWTk53GHVnT/j0rOoQ6ZIDZVjlDMV5uJ76/fsFYbVMfnp2jLqf0rRs8lTpW/KzBFxt0Cr0b9x2dUF8XdgDBXpf0l4XoENVhtE3Datv+D69ebvQIbMu5TNQJuidYfI5x33XJuxFHOMIv01OpukeKHmmIDOwXBv7pdf1ZLMi/uCRm6D/tJkqDpRHgLc2fJ5xHDdCvL6zqG5C/bFjrL5jWO0D+JfwrAysBbyC3rZkBfVO/CtrW/WS06XIRqxFG/mnxMrzYTlQoNj2Yo49fIzimM9nO10Z88Ue740l55Bl4msC5P9Hyfu+Kuo1Wtc47r9J3f9aSZplje5UsrVeS5BGNGUO0rhN4PfO7wB8AZn+dQ9Zo5G/mg5S0zV4f8/9rteQHl8SR579CnQtu/R65pjlUUbXHSihcocEyDWxq6nI5pMTiKNEr3NMl+X8JPk7PbXnCXqP/bxChfcdq1ZXz1F2oMQsZ6ifh2nZPYz7q6veGyH/NSRG3U+J3aGG9i1TyY47Tq+i4/N+QP+zuF6Gu+JAOVPJ7h6gg4u2+6Zh9Q0n0f9MIS+u+zvCaQeKa3PaKhuhfjMXdgX9R8HHdqBo/o3i01V2SmSKNqBNr5+X6JvWj9WAl9FfF5YDr23wDJN13AjD6TuL6ibUHzvG6jvaGjv6NpGF3pljD+BeptV0fPbf9J+kcgNStis7wsTK82E6UIpsL+bYw0dXx3xNbKcLYz5zoETge2SZWLY2TXc4Va/8dNO3qHtlSwtCGt0vKplD1e+Hqd/zyxtAph/+qsJzDGqQqhv740riyPOuCvqn13JkfVxK7PLwMQ4OlBh2Bb2beL0y+W1L9du7kt/0qT27KB3Szr1oo7ymepoDpXkevk7duw55gZmJDOiPJBvI30n/hmcx6n5K7A41tG/Rp0TVuT7liLMrDpQLlGzIBwpNV/qmYfUN+sST9Hp3QLj9HeG0A+UNjvuHEI4+VWEC97Gog3SggOxdpWczpVe6wWDTGSj5+rE+/U7Nf9LrnA9lMo4bYbh9p8+BUnfsGKvvaGvsWOZAWYneY4b1Up5Y4zOQva1OJTvuOr3+SP9SvVh53gUHSsyxh4+ujfli2E4XxnzmQImAnjpd1FGk6CmPVa//l4vrtepe/utInpBG9/lKRn8xuDT57UlgTUe4S1S4S5BjvDak92t/zGnSRY3RASqOoqOvithDhf1qxbApscvDxzg4UGLYFUm4VCZdw/j+5O8VZC8Keq1jOo1Xe6qLXmCb6mkOlOZ5qJdZFV13I8fl5YlR91Nid6ihfct3KX9+3+UaSHfFgXKVki2b3p2nK33TsPqGp5INHNPrBso379yffpvQDpR1HfdDp5Fv5gjr6p8H7UCB3mUw6fXJmnGF1I/3059eFcdTymQcN8Jw+06fA6Xu2DFW39HW2LHMgQLwHSX/CfV7rPGZZgZSpvq0uN/mZGLleRccKDHHHj66NuaLYTtdGPOZAyUCnyHLxI+UyOovIC8LiPvFSv4uek8A2Vzdu7EknplK1tfoppuUrUCOGduIbAMk1xf4HVS8l1N8QskwBqk7qjh+XxJHHj0j4ZyKYVMGUR5FTHYHSiy7AvE+p1MD/5H8lnq//6jkpiB1TOdPWl+fRAYueWLoOe4OlKZ5uDXZLKGjkCmhtyJTyh9H6tenKD79IkbdT4ndoYb0LauRHRnY5HpBLt6uOFBuVrIbBuiQ0qW+aZh9wxn0l23ZEdj7O8LkT9m5PHd/KbBpgD7fdMTtOmVkGA4UbRPp9S5viGJC6scMxL613C1UP41mso0bYfh9p8+BUnfsGKvvaGvsGOJA0Uejp1/gY47PXMxB6kkadkt1L1aed8GBEnPs4aNLY74YttOVMZ85UCKgv1J/3SM3i+xIt3sIPw5VT6F7tfp9CtJppx2X6yzsFD3N0tfoHqHkPkbvsXmu9bv62LyjPfEOY5CqX5SX4F4XV8QUZLfxCWQaYZ2zvAdRHkVMdgdKLLtKOUvJvYBsE8X8dF39xX87sg03XcfPxdJz3B0oTfPwI+r3oi+dPmLU/ZTYHWpI37KPkplATjZYuyRe/cUzvU7KyXTBgTKVbCf9BVR78exS3zTMvmETpYe2ifd4wuxPvz3kHSh7O2Suwl9f3uMI85MC2aYOlEuQkxt8tq+Xc6ZlsVHFdFJC68cX6M+D11dIZzKOG2H4fafPgVJ37Bir72hr7BjiQLlWye+W/BZ7fOZCP+dL1e+x8rwLDpSYYw8fXRrzxbCdroz5zIESgW3IMvEKj9zBSu7kCvHrc9+/k7v3JXVvbkH445RMWaO7PtnRYjeSNZ7zcW/opI+C/XFBnK+h9wvpoAapkJ2sMoF8+XIxDXlR/t/c759UYU8t0aGI2OVRxGR3oMSyq5R3KrkL1f9flJN7tbqn917YvyDeGHqOuwOlaR7qDQBPpNx54CJG3Yf4HWpI3/JLJTMB/CYgXtems/PpfTnrggNFfym6NiB9Tdf6pmH1DSBTotMZAPq6BDlu9unIXhxzkNOdfuuQzTtQpiAnreTlbkWWQKRxroVszOrarPhOir8KNnWgpHuEPIo4A1+KDK6nI/VIjw3Sq+gEhxBC68cW9JfF7yqkMxnHjTD8vtNXN6H+2DFW39HG2LHMgaJPJ/o72THcscdnLtJlHivo3wclRp53wYEC8ezHR5fGfDFspytjPnOgRGAq2ReCRzxyl5FldpUd7LdW4Z6gdynBevQeS/l1ZM3xDORc9V8kv9+HDHRCGl19dGZ6fa5AdjbwmJI7Hvmikw5aTqF/h+1BDlLXBx5UcX0PWQO3aqLrvmRTA/ODiunIsYZp2PORrydrI4OA1ZCpxwcgX9Hup99zOYjycDHZHSix7ErHl98b4D76v2ivguzqreWW0nu6QD7epnqOuwOlaR7OIptCrsvsUeSL7W3AlUh9PxSZAp0nRt2vkh+hlPUts5EvpvrZ8zvOF+E6hvWVnvttOFD06RRV1yp3rW8aVt+Qsi/9M1GqXLMcca6FLHusE9+tiDOhiCrHAqfXPip8vg0ou/5KvYF3kb6++nEh/elvG5jOZBw3wvD7zjIHSt2xY6y+o42xo8uBMg1xXJ9CNmZaTO8G3jHK7gTklKgjkNm+s5PwW9G77O8sh44x8rwrDpRY9uOjS2O+GLbTlTGfOVAikR51OgE803Ffb6R2N+HTMFO0seyXu7cj2VGtrutaZI1l2sGVNbra65xe23jk96b/5VRf9yLGVVQZIG5HuD1SiXyDp3m4NxdaB/k6FDIAe4L+3Z0hfnm4mOwOFIhjV5r8V9ZvFcjlN+TMb2KWp6me4+5AgeZ5+Ar6O92iaz4yIM0To+4PokP19S375/RaRvj085fR/1x6mVAXHCj6K/q+Aenn6VrfNIy+QfMs4KeE140J5Ivvdz1xTke+lj9JWHyLEedX0cyTlJMr6Jhex6jwO9K7+aTvOpNqS3xdVKkfe9Gvw1cC0pjM40YYbt9ZVjeh/tgxRt8Bw2kf1gzUM73uIjuVUNO07P4rIO1rKK6nTfO8Kw6UGM9SRtfGfDH65S6M+cyBEokjyTLycMf9XZEBx2Jk05uqHJqEXY5sLJhnA2St7d+QtZwPIV8uDiabdncGMsAu2s8hZQZyLNSyQHmA5yLTDm9P9HwMafyOQRrsLREDfBy3g2l3JH8W0ftVycVNSD783iMzE1mLewXyVWEJUonOQTyKZUcJ7oKsl74leZYliAfyz8i03/fRP8VZE7M8XMxAnqcsH6qGKSuH0HJ6g5J7i0fujSXxNbUrzVsQD/UK5EvPzgVyr0RsZgWy74JP/xh6VrH9OvJ5YthBSqxyhvp5uB3Z+vXrkY1GZyAnkqyPDDh3Bn5I1kbfSe+O75omdb9p2bjw9S2HJmlNIHlQZSrqSkiblA5kltHrVDwUqQfLkXpQtHeF5mtI+SxHZnJ9wiGj430SWYJUxDWJbktwz4gIoWt906D7BhfPQDaSPRux6weT+BcgL+aXI2W3f6JfCOsig8YzVZxLkXK/FSnX9xO+x8iu9H6ZDLny5TEVOS3tm8hRyalODwBXI0t7nh+oTxmHIWWX2rHv9JSpSB6ns8UW43dSpUz2cSMMr+8MqZvQbOzYdNwIg28fpuCfRbYYaRPORvYw8r2sNym7mUh/dk4SfgFSV+9FlqEepJ7XR908Lxu7xBoLQ7jtxbAfF10c8zWxna6M+QYx3htLnkFWUOe2rIthGMa4kJ4OsgB4Wons+WTt9A4D1isW49q3zCHbO+LXLetiGIZhGEb7TPYx31iSbpy1AJnmahiGYQyOGWSdY8hLtj6Sscp+Am0zjn3L28nK6qCWdTEMwzAMo13GZcw3dhxOVlB11msbhmEY4axGNkvhJvxTfmcjU5PT5S6ujcW6yjj2LekpWI8jU3MNwzAMwxhfxmXMN3ashqy1naDaMXWGYRhGPfQUzd8jeyA8DZmpMQ3YFDgQ+IeS+2QrmtZn3PqWTckGSV9sWRfDMAzDMLrBOIz5xpJjkcJagaxdNwzDMAbHRsANhG06uRg4uh01G3Ms49O3nIg861Lg6S3rYhiGYRhGNxiXMd/Y8Qxkd+wJZCf4ychFyMD25I7FZRjGeLIy8hXi+8BfkdOWliE7pM8HLkROsdi4LQUjsBbwT2Qn/Xe3rMuguQopP+sXDMMwDMPQjMOYb+z4ONlXws1a1mVQnEB2tGTokYfDiMswDMMwDMMwDMMwjBFgFbINa86rEG4n4C6ymSuS4/baAAAgAElEQVRLkfXuoScP7IqcXe2avrQM8czdCpwFHIqcsV3Ewcj518uRTXd+7pDZOLk/AXw2UMciYsZlGIZhGIZhGIZhGMYI8DYyx8UeFcKdi9v5cScwJSD8yQXhi677gdcXxHVqTvaBEp0fQjY4bELMuAzDMAzDMAzDMAzD6DjpsYsP4z9aSbMWsnylyNkRcm513ukRci0D/i0griIHyj5KZp8AHX3EjMswDMMwDMMwDMMwjA6zFrL0ZgL4SYVwh9Lv2NB/fy0gjrzT43p1bxXg2cC36HeiXBgQV5EDZTbZ0pszA3T0ETMuwzAMwzAMwzAMwzA6zEFkTocDK4S7lF6HxUm5vx9EnCA+fA4Uze/od9bkZ8qEOlBATkqYABbQfOlNzLgMwzAMwzAMwzAMw+go55A5HZ4WGGZj5LSeNNxfgQ3pnynyhpJ4Qh0oH3XEvXZJXD4HynFKbvcSHcuIGZdhGIZhGIZhGIZhGB3lfuTl/74KYT5Gr7MiPYXmT7nff1QST6gD5aic3JP0b1JbxYGyu0P3usSMyzAMwzAMwzAMwzCMDrIJ2cv/RRXC3Uivs+Ilye+fyv2+EJjpiSfEgbIScE1O7scBcfkcKM9Ucr/xyIUQMy7DMAzDMAzDMAzDMDrInmQv/6cEhtmaXkfFvYiTA2Db3L0JYD9PXD4HysrA5sjGtvn0Ng+Iy+dAWRmZxTKBHEHchJhxGYZhGIZhGIZhGIbRQY4hczh8MDDMZ+l1VJyeu39H7v75nriqHmP8a2CLwLh8DhSQfVtS2XVLZMuIGZdhGIZhGIZhGIZhGB3jNLIX/wMC5KcAt9PrqMhvFPvl3P1lFDsVqjpQ7gH+C/eyoKoOlCuV7LNLZMuIGZdhGIZhGIZhGIZhGB3jZ2Qv/nsFyP87vU6KBcCMnMyr6Hd8/GdBfFUdKOl1M7BOSVxlDpTzlewOJbJlxIzLMAzDMAzDMAzDMIyOcR7Zi//OAfKn0OukONshswrwSE7u6oL4fHugrATMBnYBrqDfifLzkrjKHCg/VrKvK5EtI2ZchmEYhmEYhmEYhmF0jHPIXvxfUyI7lezI4/Q6sED2B/Q7PJ7hkAs9xnhV4AZHnJt64ipzoJypZHcvkS0jZlyGYRiGYRiGYRiGYXSM75G9+L+5RHZX+h0YVa5POeIMdaAAHOKI862euMocKBco2TLnURkx4zIMwzAMwzAMwzAMo2PoJTkHlch+l2YOlJsdcVZxoLzaEefBnrjKHChXKdntS2TLiBmXYRiGYRiGYRiGYRgd4zNkL/4f8citBjxOMwfKBPCCXLxVHCjvcMSnl8tUdaDcrGQ3LJEtI2ZchmEYhmEYhmEYhmF0jP3IXvy/7pHbh17nxDJg7ZK4X0u/w+OknEyoA2Uq8Iec7BJgjicunwNlKrA4kVuAHM9cl5hxGYZhGIZhGIZhGIbRQbYhczhc4ZH7Jb3Oid8ExO3adHY+crpOSpkDZVXghfQeE5xep+dkqzhQtlRy1wY8i4+YcRmGYRiGYRiGYRiG0UGmAk8iL/+PFMjMRmZ7FO094iPv1JgAXllyP+S6EphVkpbPgfKm/8/ee4ZrUlT72/cQZoY8RAmCI6CiGBAxoSKoB/MxIWbhCBgPBhRBJIgKZjl4MCeUo4ICf1BQEBRUkgElKQqSRHIcGIZJzH4/rO63a/fu6u6qrn7C3r/7up5rZnelVVWrQq+u4Pj7asu8DCIuIYQQQgghhBBCjCgXUBgAHlXhvieTDRPLmbx1po6dmWr8cLcKHVPhXvdbhq08WaMirRADyhGOvze2zMsg4hJCCCGEEEIIIcSIcgCFAWDfCvd3AYsz90WYoaItKwHnYYaP3PjyPcf9JcB9+A0mS7BtP2cCBwFb1qT1LuAu4CFsVc3PavxeTHGOSnklSygp4xJCCCGEEEIIIcSIshWFweL0IcsyCDYEVmD5/cUIxSWEEEIIIYQQQogR588Ut8jMHbIsffNmCoPR3iMUlxBCCCGEEEIIIUacfZk553j8Esvn/cC6IxSXEEIIIYQQQgghRpzVsUNXJ4BfD1mWPnkkxZabo0YoLiGEEEIIIYQQQowJH8OMASuwc1GmI0dS3OazxQjFJYQQQgghhBBCiDFhfeBG7BabfYYsS19chN0EdMyIxSWEEEIIIYQQQgghhBBCCCGEEEIIIYQQQgghhBBCCCGEEEIIIYQQQgghhBBCCCGEEEIIIYQQQgghhBBCCCGEEEIIIYQQQgghhBBCCCGEEEIIIYQQQgghhBBCCCGEEEIIIYQQQgghhBBCCCGEEEIIIYQQQgghhBBCCCGEEEIIIYQQQgghhBBCCCGEEEIIIYQQQgghhBBCDJaXAYuAB4DdhixLCC8GfgncDSwBbgSOGapEYjowSL0a17YnxExhNnADsBQ4fsiy9EneFy0Gdh+yLMNAfbEIYdjtZdjpjwtq10KI3tgbmMh+7x+yLG15O4XM5d+cIcolxptB69U4tj0hZhJrUrTRPw1Zlj6Z6X3RTM+/CGPY+jLs9McFlZMQYhI/wP+i1+Z3qhPXuHUwawP3Y/LeATwPWB3YCtjL8fd2YAGwEHjfgGUU40dbvUpJyrYnfY9ja+BabLXRL4csS99IR8KRAWVmMNPzL8IYtr4MO/2+SD1GTddyEkJE8iO6GVB+5sQ1bh3M6ynk/WiNv9Mcf2cNQC4x3rTVq5SkbHvS9zjezOS+cY3hitMr0pFwZECZGcz0/Iswhq0vw06/L1KPUdO1nIQQPXAvRYfRhnHrYD5FIe9/1Ph7N7ai4H7gvQOQy8c3geXArdgqh5kqw6jTVq/a0La8U7a9UdH3cePR2BkXS4BfDFkWH6na77B0ZJz7HxlQxpth9MVi+jNsfRl2+n3RZowKGU+mazkJIXpguhtQvkMh71OGLEsbzqCQd+MZLMOok1Kv2pb3uLU9MRzGvf2Os/wyoIw36otFHwxbX4ad/jAJGU9mcjkJIQKZ7gYUd/vSdkOWpQ2j8PIwCjKMOin1SpN2kZJxb7/jLL8MKOON+mLRB8PWl2GnP0xkQBFihrApcCxwJ/AgcAF2VWpfTHcDyvHIgDKOMow6KfVKk3aRknFvv+Msvwwo4436YtEHw9aXYac/TGRAEWIGsDnwb4oGnP9W0N/NHikMKNsB3wNuws4G+DdwHPD4lnE+A9uneDV2//pC4CrgK8C2LeNweRFTy7D8W4IZq3Jejt3/vhjYvSLOV2ZhFgCbAasAB2M3ciwHbmRqHa0JfBi4ECvnpcAtWIe+VxYHWXpN8k4Ah4cVw8BliK3HvGzvpNij+oQsruuwOrkFO8w4lTFxW+ALwCXAXVi53I4ZLA8HHlYRJkavfMSUd8q216Tv0F532pKqnmPaYk5Mvbusmcm4HPi/Br9d+7VZwGuAk7F6XYLd+HQusC+wmuO3jz5kkDqSQv6udduG2VjZn5el8SBwJfBxYB3CDCgx+vEaYBmmC59oIe8XsXJYBDwmkQwQ9qLRtV76Hh+G3RfnpJ4HVbEh8EFMf2/H6uI24GzgnZh+9yXnMPtt6NZXdU0/xYt5l7prm/722Pbk67C6qmsPb/LE0aWsQnXEN0bFjiep2nU5H2Bn5Z2KjeELgb8BRwIblcI+FzgJK7MHgX9k/lKdBxZTP6nHHRhOP9JEin4mZN5WRddxoEs/UaW3O2EfjG8mblwbGCfjb+iLgE16SLOrAeUwTGmrZF6KVYiP2Uw+S6LqtwzYPyRDwAuAhxrifYDJL7pNA4zrvj3w64o4v+b4fyRwTYMM7878vgozkjV19gcHlsOgZOhaj27ZboJ10Mtq4vrfsGKYxCrA0bTTj7eUwsbolY+Y8k7Z9pr0PUR32pKqnkPbInSrd5cNHL/nefyk6Nc2AH7TEMd12LXZ0E8fMkgd6SJ/qrptYlPg8pr4b8b6iPxvnwGli35s5fi5C1i1Rt652ERoIvt3biIZoN0LWap66Xt8GHZf3Nc8qMx7mDzfq/r9AVirJzmH2W/H9lV96HCMAaVr3bVJ/wCa8+n+XlcKn6KsQnXEl6/Y8SRVu3bj2Q574fTJcAPWr88Bvl3j7yq6fQToUj+pxh0YTj/SRMr5Yci8zSXFOJCyn3gS8N2aeJrGtYGyOiZQXcbf0UO6XQwoN2f//h3rsNammODkfhbgXzb3Y8ffbzFL1+rAPOAVmOU1d98zKFcFbbdahBhQ/pz9exHwRMyiuBPwZMf/eZmf5cB+2OR7LrAlsA/wR6rrM+Xy9UHJ0LUe3bI9i0K39sI6pHnAW5msq/u2kKsKVx8uzeRbHxu8Ho19SXa/vOzWIp5hbOHp2vaa9D1Wd+pIVc+hbRHS1XsbA0rX9jAb+L3j5wRMx+ZgX6v2xr6yTGCDfplUfcgwdATC5U9Vt3WsmsWdx3EytgpiNUzX8jp30/EZULrqx/mO+8trZH6N4++biWVo80KWql4GOT4Moy8exDzo0Cz8QuAobHI8F1uVsSuTddtngEqpM4Put2P7qj50ONSAkqLumtL/T8f9GmCXLI352KqdxZnbnVibqyJFWYXqSJtyjd3C06Vdu/Fcnf37F+D5WJt5PLYiIffzGwodvcTxty2TDQQnNMhfR9f6STHuwHD6kSZS6G7XeVvXckndT+R6GzuuDZQtKITy/T7eQ7pdDCgTWOdUZc36vuPngAr31zruZ1Nt0dwQW3o0gVk9y5bMNvRhQMkb2RqeuB7h+Pt2oLypXn4GJUOKeiyX7SUUy8dcdnH83E3zUrgyb3bC/74m/EtK6axZ4WfYBpQuba8cV1nfu+hOHanqOaQtQtp6bzKgpGgP+ztx/MAj61rYS3zVioxBGFD60hEIkz9l3dbx307407FlumU+xGS9rDKgpNCPtztx/KhG5pMcf89JLEPTeJmyXgY1PsDg++JBzYOOwbYP+FZHboytcp7A5oRl/e5jnB9Uvx3bV/Wlw6EGlK511yb9izO3xdi7SJkPO+E/WOGeqqxCdaRPA0qXdl2O5zSmlsk87GXX9fdz7KXZZW3smuYJzADoM2DVkaJ+uo47MJx+pIlUuttl3paiXFL3E130f+CsxvitQDkfv7Lt4Pj7aYX7HzK3h4Cta9I70InntS1ldOnDgLKE+r1oT3X8fjJQ3lQvP4OSIUU9umV7PVP3hLqc4/h9dYNsZdzl900W6lMdv01fpoZhQOnS9spxlfW9i+7UkaqeQ9oipK33JgNK1/YwC9trnU+WYrZtDsKA0peOQJj8Keu2jsucsI+r8XeE46/KgJKiv5yH7Y2fwJYUV00e13b8XMPkyVLqPrtqvExZL4MaH2DwffGg5kFtcL90zy+5pdaZQfbbsX1VXzrcx+GkdXXXlP48x+1ET/wbOn6OrXBPVVahOtKnAaVLu3bjOQ+/0fN7LdNz/b2kIQ9VpKifruMODKcfaSJF2XSdtw1qHAjpJ7q+Ywwc13JX/i2in6Uyfd3CsyrFHsS/lNw2cuK4qCG9pzl+q5Y9NdGHAeWohjTXo9g3eQc2gLcl1cvPIGRIVY9u2e7XEI/bgXy+wa/Llk64y1r4f6Pj/8cV7sM2oMS2vTZxddGdOlLVc0hbTF3vdQaUFO1hW+f571rIW8UgDCh96Qi0lz913fpw6/zKBr91h8imHPfc5b5Vhznu4bh/rAcZ6nQjdb0MYnzIGWRfPMh5UBuOddJwXyT60JlB9tsxfVWfOtyHAeVYquuuTfqPdtzq2ky+heHM0vOUZRWiI2X/qQ0oXeZYbeM5qKW/gx1/b6/xV0XK+okdd2A4/UgTqcqmy7xtkOPAsU740H7Cpc07xsDZnMKK5f5G/RYeH/lyoatKz1/sxPGthjg2d/ye3FJGlz4MKG0GwE85/pdhh/Hs0CJcyjNQ+pYhVT2GlK17uvopDX594dos43UtrFdUuI+yAQX8ba9tXLG6U0eqeo6NJ0W91xlQUrQHd4D+cgt5qxjUGSh96Ai0lz913fp4rhPu1Aa/dQaUlOPeyxz30yvc8zJcgU0SU8tQpxup62UQ40POIPviQc6D2vA1Jw23HQ97nE+hQ6F91TB1OAZf3bVJf2PH7Yee+F0/5e0JKcsqtJyGZUCB+jlW23j2aenvXY6/9zXIVSZl/cSOOzCcfqSJVGXTZd42yHGgSz9RpukdYyhsilmJ7sSWQl1Auqtbq+jTgJLv7/tn6flbnThCfr9sKaPLsAwoqwCfZeqpzpdmca3sCZfSgNK3DKnqMaRs3X3uv27w67KvE+7IFv43dfzfVOE+6gYUX9trG1es7tSRqp5D4kld73UGlBTtwT1rI/bMq0EZUPrQEWgvf+q69fFqJ9zXG/zWGVBSjnurUOyHXoodeJezIcUtNeWvYYPos1PXyyDGh5xB9sWDnAfl7Ihd03kedoVvPgku/9zJ9TDG+dQ6FNpXDVOHfcTUXdv0r8zc7sH6jzKHOOHLKyBSltU4GVDq5lht42nr750BcpVJWT+x4w4Mpx9pIlXZdJm3pR4H+uwnXJreMWYEwzCg/BfhyvIQtjw3lGEZUHIei1n98mu98t8fqd4nl9KA0rcMqeoxpGx3cvye0eDX5QNOuC+08L+e4/+6CvfpbkDJCdWdOlLVc0g8qeu9zoCSoj3s57gd3kLeKgZlQMlJqSPQXv7UdevjdU64qlsFXOoMKKnHvaMcf+9ynr/beb53TzLU6UbqehnE+JAzyL54kPOgDbADKtum406uhzHO99W22/ZVw9ThMl3qrm36L3Xc/wLsjB0euT52SGT+Yvwvph5ymrKsZECpposBJbUux4w7MJx+pIlUZdNl3paqXAbRT7jIgMJwDCivdOL4amtJ4xi2ASVntSyOG5x4flXhrw8DSl8ypKrHkLJ9g+PXt9y0CreTqjtBPOexjv+qfYkzxYCS01Z36khVzyHxpK73OgNKivbwNicO31VzTQzagJKTQkcgzoCbom59vMgJ9/8a/NYZUFKPe0924nO/+P0ue/YgsE5PMtTpRup6GcT4kDPIvniQ86DfOmn9FruWcjMm3/bgW949jHG+77bd1FcNU4fLdKm7tum7Z3H4fjdhV6OWSVlWMqBU08WAklqXY8YdGE4/0kSqsukyb0tVLoPoJ1xkQGE4BpRtnDhOay1pHKNiQMnZENszlse1Tcn9F45bH4cGp5QhVT2GlO3HHL8fCUjjmU64qtsxyrhXm1Ud1pTSgNK2vIdpQMlp0p06UtVzSDyp673OgJKiPbhf0M+JjCNVHzIMHYH28qeuWx9bO+GaDppbq0amPsa9/AaBFdh1rZtTHO5WNSEcRJ+dul4GMT7kDLIvHtQ8aEcnnfOBlTz+fJPrYYzzg2rbvr5qmDrs0rXu2qT/eIqtTQdjX+KvxrZo3I/l/1Ds63sVKcuqDwNKyHg4HQ0ofbSl0HEHhtOPNJGqbLrM21KUyyD6iTIyoDAcA8os4ObMbQHd7vBuYtQMKDB5CdyzS26nOG6P6ZhO3zKkqke3bP8OrFuT3hWO36cHpDGHQtdXUH9VGEwedHepcE9pQGlb3qNgQIF63akjVT2HyJ663usMKCnaw+oUe1aXUr0fvYlUfcgwdATay5+6bn3MAm510tmixq+b7/KErI9xb38nvQOBDzt/v6jCfx99dlk3UtfLIMaHnEH2xYOaB+1FIeshNf58k+tB6EyZQbVtqO6r+tThkL60a921Sf9DjlvVyoEmUpZVHwaUkPFwOhpQ+mhLoeMODKcfaSJV2XSZt6Uol0H0E2VkQGE4BhSAjzrxfK1l2jGMogElX2q1gqlnBHzZSSfmnu9By5CiHt2ynQAupHqS7C6TuzQinc874c/Af8ile+bB7z1+UhpQ2pb3qBhQ6nSnjlT1HCp7ynqvM6BAmvbwTSeO73r8zMb05ksVbqn6kGHoCITJn7Ju6zjaCX+sx8/hTNbvqi9aqce9TSiuaL0M+HP2/5vxl0XqPrtKN1LWy6DGBxh8XzyIedBuThq+67tfiK028E2uB6EzZQbVtn19VV86HNKXpqi7pvTdAzCPxMa4UFKVVR8GlJDxZDoaUCB9W4oZd2A4/UgTqcqmy7yta7kMop8oIwMKwzOgzAUuceI6E7NcboAp8OrA47BJ0U+AO4izzA3DgHIEcDFmpd0eW/o4F7sr/LtOPKdUhHWv1boCK4M52JeRkC9qg5IhRT26Zbs4+/dq4DXYF5GHYRbupZnbcsK/aoMtr/+nk9bvgF2BeVn+tsWWr+YHpt0DPMoTV0oDStvyHpQBpYvu1JGqnkMH0JT13mRASdEeNgHucuL4Abb3fA5WF2+kWHZ+XIUMqfqQYehIqPwp67aOjZk8Vn4Du6ZxNeCpwE+z57djOj1BtQGlj3HP3eOf/z5X4z91n13VBlPWy6DGBxh8XzyIedB6wH1OGh/HltzPBZ6ATejLt9OUJ9eD0JkyqXQotq/qS4dDXvpS1F1T+vMotmTkv2XY1/BbgGswo+Vx2KGha1XEn6qs+jCghIwn09WA0sc4GTruwHD6kSZSlU2XeVvXchlEP1FGBhSGZ0AB2Ai7arDcCKt+C5l6+ncbhmFA+TTN+bmY6mVeq2ZuVWFC7hcfpAxd69Et24OwDsIXfhHw+vbFMIXNa/Lm/q7ADozykdKA0ra8B2VA6aI7daSq55gBNFW9NxlQIE2/tgM2ea0Lez3Vh/ql6kOGoSMx8qeq2yZ2Au6uif/P2BLgfGLp21Odetx7Y0W4JzSESdln+9pgqnoZ5PgwjL54EPOg3SleAKp+t2X5yP+umlwPQmfKpNChLn1VHzoc+tKXou6a0n8eU1+wfL+bMaNxmRRl1YcBJWQ8ma4GFEg/TsaMOzCcfqSJVGXTZd7WtVwG0U+4yICCKc0y2hfCf2KnLC+meaJyJdYpn9Pg78XA9zHr3H3Yl6Q7MKv4D7ElhrGHIX4e+yJ1DzC/xt8rqM9Xk7vLWtj94qdhV109gJXxbcBZmJKuUhN+HrZk/DqsLBZhk/HnNqQ7bBli67Gq0e4O/Ab7CrIoi/No6uuwLSthy/F+gnVmD2RpXA+ciA0MdcsQob1etaVNeadse3X63FV3fKSq55C26JKi3tsYUHK69mtrYfuLL8C+bCzFJq+nYV8i5tSETdGHDENHckLlT1G3bdgU+xr1jyz+uzE9eDtFfr+N9Q0/bYgr1bi3Gnb16PKW6aaQwe2LXlcTf4p6GfT4MOi+OKfPeRDAE7HtZ9cBS7I0LgYOw1bybINNiu+n/utzrJzD6re79lUpdLhte/HRte7q0t+e4vyGS7CbO1bDtsltghmFd2XyR6N/Mfl2j5yuZRWqI239tx1PUrXrtnK11YtXBchVR8pxssu4A4PvR5pIVTZd5m3QbRzo2k+ElG3bcU0I0SN9WJTF6DEd6nkjijycO1xRhJgRTId+Q4hR5XysbT0APLzB75kUbXHHnuUSQgghRA2aIM8MpkM9P5IiD31fwS6EmB79hhCjyGoUbesXLfx/y/G/U49yCSGEEKIBTZBnBtOhnl9NkYejhyyLEDOB6dBvCDGKrI7dPjSBLcmv28q0HnBT5ncR1YfJCiGEEGJAaII8MxjXep6NTSy3xvb85nl48TCFEmKGMK79hhDjgLst5xzsqt+HYzd4zMZWXe4FXOv4++hQJBVCCCHE/48myDODca3nU5h6ovlZwKxhCiXEDGFc+w0hxoHNgUtpd/vHEuCQ4YgphBBipvEybMnjA8BuQ5YlNSny1vWE+plGXuaLsdsoxoVxrefPYCeXLwWuAT5F3FWiXVgPuBGbwO454LS7cC5248UxQ5ZDjA6hY8a49htCjAsrYytPfgj8DbvdajnW7m4GzgYOBh4xLAGFEELMPKbzF7TpnLdRRWU+8/gIVt8rgC2HLEsIR2ByL8WuABZC/ZcQQgghREvejlm2FwLvG7Isg2Q6TxjHKW+zgD9SvTT1QeyAtEuAbwBvwE6oH0X6KPMf0G4Jr+93aiI5xFRWpTi874wK95cA91FdLw8Bd2P713+NGTR2aUjvOE9cbX93AnOyuB6RyTCBrdwRYpzGDCGEEEKIoXIak88QmClM5wnjOOVtHcJeBG/F8jRqZ130UeY/Iqxsyr+fJZJDTOVNFOX8ygr3Ywivr8uwrRFV/D4ivvJvMye+07NndzP4rU9i9BinMUMIIYQQYqi8G7g/+713yLJ05ZvYHtFbgbUb/I7bhHG65m0ehazXl9zWwrZG7A6cQHG1X766Ys2BSdnMoMv8Xic9UU9I22nLL7Gyv4fqaya/Rryh44tMNRCmXIEC8HrH7fUxBSCmFeM0ZgghhBBCiEScQTEJ3LjB77hNGKdr3uoMKGWehh3amfs/uVfJwpABZXQJaTttWB87hHUC+InHT9mA8m/HbQ62GuQlwPcpttO4vyNbylJO586W4dZz0j2xZRgxfRmnMUMIIYQQQiRiuhoZYPrmLcSAArYi5U4nzDt6kywMGVBGl9QGFLeu9/L4qTOglHk2k+sz/z2vhSyxBhSAi7IwD6BtPDOdcRozhBBCCCFEIqarkQGmb95CDSgAe5TCVG2hGDQyoIwuqQ0o7rlRD/f4CTGgALyg5H8C+G0LWboYUA53wr0iIJyYfozTmCGEEEKIGc6ewBJgEbBrjb/ZwC3YXn7f1oU1gQ8DF2IvWEuzMGdgX0qrXjRfnqW9GDtroswrM/kWUBxCuBNwPHYX/RLs5eA44PE18udsD3wHuC4LW7dv/00t4tu9IY78d3gpXNWEcTvge9jtGqH5AngGdt7C1dhX3YXAVcBXgG1bxuEynfOWE2NAWRnTvTzcyzz+NgQ+CJwH3I61h9uAs4F3Ym3KR1nvVwEOxm5OWY5tJXJXHzS9gKyE3ST0QCbHwfVZbCTWgDLIMslJ0eZD9S+27bThjizs7TV+Qg0oAKdUyPeYhjBdDCivcMJ1vY0nVq9ynbqT4nyaJ2B1fR02Lt2CHYj84pr0U8XjxhWq52C6+AXs5rC7sHK4HbgA07WHNaQN3dpozic1H50AACAASURBVCzgNdhc4d9Zfu4AzgX2ZeptZn2MGUIIIYQQvXAgxcTlzTX+1nT8/anC/ZHANdS/LLy7IlzTi5/r/iTguzXxL6X6RoqcA6je7+/7va4mrpxXMflwUd+v/MJazvdh2OQ4Jl+zsRfEuvSXAfu3yM9MyVtOjAEFJt9y8sUK9/dQvS3C/f0BO6i2CrcMt8eumy2H/5rHf1U7+qbjfi2weatc+okxoAy6TKB7m4/Vv9i208R8J+y5Nf5iDCivqZDvXQ1huhhQHuWE63IDWxe9cnVqE+ATFOfLVP3+1yNDqnjKcbXV81WAo2nW9QeAt9Sk3bWNAmwA/KYhjuuArTx57jpmCCGEEEL0SioDynmZ23JgP2BTYC52ZsQ+wB+pPi8ixIBydfbv37EXlLUpJqu5nwVUL5P/T8fPNcAumXzzsVUziyleADaoLoJGYre55KsZYvIF8GPH32+xFTqrY8aBVwD/cNz3jMkY0zdvsQaUtzrhziu5HZo9XwgchRn+5mJtaFfgUidsmxeyP2f/XgQ8Eft6uxPwZI//cjv6vON2Nd2NJxBuQBlGmaRo8yn0L+UWHtfI8eUafzEGlIeVwkwA32oI08WAsjLwYBbu7oBwLl31ytWpsyj6rL0wnZiHtXVX3/ftMZ5yXG30HGxFZh7mUkw318cODH408HEmr77arSLdFG10NpOvvD4BW0kyB9goy1t+EPfRnjx3HTOEEEIIIXolhQHlEY7btwPTDzGgTGAvI1Vfv77v+Dmgwv3izG0xsEWF+4ed8B8MykFBrJGhS75e67ifDaxa4WdDbAn2BLase26DbFVM17zFGlCe44T7R8ntGOya4009YTfGtq1NYC9U5StjYWoZXgqsUSOPrx191Hl+ZY1MoYQaUIZRJl3bfCr9S2lAOcyJ6wM1/mIMKDB19cGpDf67GFAA/uaEbbO9pExXvSrr1CUUW0VddnH83E39FpQu8VTF1aTnb3b8/t4TJ9itS27a5WvYU7TR/Z00fuCJZy1sa4+7+irVmCGEEEII0TspDChPddw+GZh+iAHlfPyTwx0cfz8tubkvyb4rMzd0/BzbWvrJxBoZYvMFtpx6Alu6vXVNem49v7ZBtiqma95iDShPcMLVnUXhw12WP7/C3S3DJTSf81LVjt7jPLucuBdUH30cIpuyTFK0+VT6l9KA4m7FeluNv1gDyg2lcE0HyXY1oFzohH1sYNi21OmVq1PXY6skfJzj+H11T/GU42rT9i93/JdXppQ51fEbc4NYXVnOws4rmcBWom4SEG+qMUMIIYQQondSGFDWo9ivfAdmUGlLiAGl7nT+VSnOHPhLye3RThyfr4kjX+J8ZhvBK+jjppq6fG3kxHFRQ3pPc/we3eC3iumat1gDyvZOuBsC0wR7Ya976XHL8KgW8ZXL/E1MLtvYbWk++jCgHEu6Muna5lPqX0oDyslOXFXbMHJiDSju4cgTmOx1dDWgnOmE3TEwbFuOxa9Xrk7t1xCPO1aWdSpVPOW4mvR8S8fvZQ1+Ad7o+P9xC/9ljsVflts6br8LjDfFmCGEEEIIMRBSnYHyKcd9GXbY6w4t0k9lQIFiefFVpecbO3H80BPW9eNbetxEX1f9+vL1YieOprMKNnf8+m5RqmO65i3WgLKzEy5mIu++eFa1k9BrPV3/Z1AcYHklsG6EfE30YUBJWSZd23xK/UtpQHHjqrs1LdaAsrAUzld2vnRCDSjuGTMvDQzbljq9CtEp92alU3qKp0tcbbbPuis4rmjhv0xdWbrGmbrzeapIMWYIIYQQQgyEVAaUVYDPMvUWgEuxydHKnnhTGlDyyf8/K9yuzNzuwZbulznESeftDen46MvI4MuXe5BpyO+XrXIzmemat1gDyp5OuNM9fnbErhQ9D7vCdBHVMqc2oLjL7B/ADoNMTawBZZBl0qXNp9S/lAaU05y4XljjL8aA8nCm5qfqhqm6dEINKCc6YV8RGNYlVq9CdMo9v+TXPcUTGte+jt8jG/yCnW+S+7/J4ye2LP/bcft4C1lcUo3zQgghhBC9k8qAkvNYbFK9gMmTrT9SvSd6UAaUlzrx/AVbQbAWdlPBARRf7P+F3bIRw6CNDP9F9cS27vcQVuehTNe8xRpQjnbCHVRy2wD4eYDcqQ0o7wc+7fx9LbbNLiWhBpRhlEmXNp9S/1IaUH7gxFV33k+MAcU9NDf/vaYhTFcDyi+dsHUGIR9d9SpEp3Zy/Ja3NqWKJzSuDzh+v9DgF6wfyP1fV3LrWpb7OW6Ht5DFRQYUIYQQQowN7k0Ub63x19aAkrMaNilyDyX8VYW/QRlQDqJ5QngT3b7WD9rI8Eonjq+GChvIdM1bjAFlFmaUyMM9q+T+W8ftt9hVnJsx+RaXPrfwvB9b8XW28+wMYKUW8bQl1IAyjDLp0uZT6l9KA8qXnbj2rvEXY0D5WSnMCprPzulqQLmI+jpvoqtehejUGxy/5a1NqeIJjcs19P2owS/YB47cf/lsn65l+TbHzXfNsQ8ZUIQQQggxNrg3dby7xl+oASVnQ2yvch52m5L7IAwoj6fYWnQw9qXuamApcD+Wn0Pp/pX+F46sgzAybOPEcVqosIFM17zFGFBe7oS5pOS2o+N2Pn6jRd8GFLCXX9eA2WaJf1tCDCjDKJOubT6l/oW0nSY+6cT1oRp/oQaU55X8T9DukNGuBpS/O2Grrv2tI4VehejUxxy/H+kpntC4nun4bTMuu1ceuwcepyhLd2XNOS1kcZEBRQghhBBjwysoJi5fq/F3OGETNZejnLDPLrkNwoDyISeOdUIED+QUJ53HNPhNka9ZFLdmLADWCJQ3hOmat1ADynrYlo88TPkmlL0ct0Nq4hmEAQXsRqzF2fMV2FflFIQYUIZRJl3bfEr9C2k7Tbhns3yjxl+IAWUHzPDh+l+OGaGa6GJAWYXiFqQHsDIPIYVeuTr1d/wHLs/CDl3N/T69p3jKcTXp+RyKtriC+uu2YbIxbxfneYqyXJ3ivJSlVJ875EMGFCGEEEKMDQ+j+FJ7P9VfZN2XkRgDSr40eAVTz0EZhAHFPdzuSNJf6ZrjLq+vO58A0k0YP+rEU2cA68p0zVuIAeWRwOWO/6rbWXZz3H1f8F+ItbVBGFAA9nHc7mPqKrAYQgwowyiTFG0+lf6FtJ0mnuDEdUGNvzoDyqpYv78rZoRZVvI7gR1O2oYuBhR3lc+fA8LlpNArV6cmgAupNn6421MurXBPFU85rjZt//OO/zPwH9j+Osff70tuqdroNx3373rimY21iS85z1KNGZsCf8WMxr/J0hJCCCGESM4JFJOXi7CJ0VzgicDxFC9et1JtQDkCuBjYH9geM8LMBbbFJlF53DFXNqaYWM1j8ovvBPbSsAC7ZeAabMJ7HPAu7KDJGNwrJa8AHod9IXw29V8su0wY52LbSPK4zgRehL0wrox9FXwcNnH/CXAHcV/Tp2ve6gwoq2M3k7wMOwdjseP3/7D8l1kPayu5v49j19zOxV5+v8zUm6r6NqCAGXty978Da7eIs44QA8owyiRFm0+lfyFtp4lVgAezuO6t8Vc2bLT9LccMR23pYkB5tRMu5pyZFHrl6lTevq/GDs9dBzM0fRhbUZGXT3kVZcp4ynG1aftrYf1nHuZ3mHFsHqZn22Jb2HJD2T3Ao0pxpGqjmwB3OX5+gJ0xNCdL440UW3qPi8xz3ZixR0nGpzTEJYQQQggRxcMorvys+l2FTYLOo9qA8umasPnvYqqX9A7qENnnMXUC6PvdjG19CGVVLJ9VcX655DflkuWNmHx1bd1vIXG3DE3XvK3TMu78dz223L2O3an+qp//bsPKpe5FJLUBZQ52E1bu5/+1iLOO0ENkh1EmKdp8Cv0LaTttuMAJX34Rzjmmpczu7wL8L/U+uhhQjnDCvTEw3ZyueuXq1EGYIcwX1yLg9R45UsVTjquNnoMZO3w65v6uwA6SrSJFGyV7fkuDHNcz+fDmVGPGnqV0tm+ISwghhBAimjWxc04ux/aj34ct830/xZf2n2AvJKeWwq6FLfk+Dbsa8QFsInYbcBY2OVrFk+4rsC+qi6meVDa5u1yZyXdO6fn2FHuzL8EOK1wNW2K9CbZvfFeK1TYT2DkXqxLOPOxwvuuwr42LMIPTc0v+/pPu+SrzYuD7mMHrviz9O7A6/SG2raHLIZbTMW+zmGxYcH/3Y3pwEfA/2M0sPj0u80TgWKyslmQyXwwchhlttsFeBO6n+iU4RO+hXZlvAfwD20p3H83nJdRxMdbGQ84hGGSZpG7zXfWvbdtpwwGOzL6tNi9h8ooC97cEuD3LyynYipPtIuQAeDtmNHkI6/dPDgibv/Avxconli56VfXivju2/WMBVk9XYXU3v0aGVPFAeNvPWQnbpvMTzEDxQJbu9cCJmJHKt70np2sbzVkLu9L7AmxFylLMSHkatmKrvHov1ZjxcGyF3eLMPWYMF0IIIYSY8ZyPTWwfwCZYdZxJMRHesWe5hBD9MJ3b/FYU8p4+ZFli2RAz5E1gB5sOi5jVHn3GI4QQQgghxFBZjWJi22ai7p4VsVOPcgkh+mEmtPk/UxiI5g5Zlhjc63T3HqIcMqAIIYQQQgjhsDrFl84rqd+CsR5wE8U+9djDZIUQw2MmtPl96X5+yDD5JcU2Od+Vv4NABhQhhBBCCCFKuEv0z8GuEn049uV2NnY97V7AtY6/kJsohBCjxXRv86tjZ49MYIfcjhOPpDBwHTVkWWRAEUIIIYQQosTmwKU031CQH7B4yHDEFEIkYia0+Y9h8q/AzkUZF47E5F6GHWw8TGRAEUIIIYQQooKVsa/QPwT+ht2MsBw7+f9m4GzgYOARwxJQCJGU6d7m1wduxG4k2WfIsoRwEVYPxwxbECbf/vK6EYhHCCGEEEIIIYQQQgghhBBCCCGEEEIIIYQQQgghhBBCCCGEEEIIIYQQQgghhBBCCCGEEEIIIYQQQgghhBBCCCGEEEIIIYQQQgghhBBCCCGEEEKIQXEr8CDwqGELMs24E3gA2HpA6d0KLBpgeqI941A36wPXA/cAT4sIP+r9SNf8TSdS9k2D1u1B9KuPAH6cpbUE+BvwrB7TGxSj3kaFEP0wDnOQEMZxPJ9udSDEtODnwETA71on7PLs2XYDlLeJE4GHsM7mFS38H4/lY/8Gf8dm/g4uPf8RsAz4UJCU9eRlPahyHcV6FMY41M2OFDr7rojwo57HrvmbTqTsmwZd7333qysDf2fqmHlYT+kNklFoo58FVgCLgSMa/N6CGcs2b/AXOl8AeBFwCvZSswy4DTgLeB+wWg/plfkUVg4PAZfSnMeclYGfUdTltxr8vwD4DnA1cB9mQLsROBXYA1ilJuxRTG0Hi4B/Y2V1ALBBTfimeVWXOhBhjELbT8k4jufTrQ6EmBacQZgB5Ton7Kg16s2xSUUu6xktwpyd+f10g7/TMn//Exk+hHE1oLwDm8wc21WgEWbQeRy1NlbFBsC/gLuBHUpubcpr1PNYl7+ZhgwofnbJ4n8IeDkwF9gW2CZzH9X+cVzaaD7W5r/n1PjN5d2mxk/MfOFT1M+P/jtxelXk5bAi+/erLcO9oRTuLx5/6wCnU5/PCeCvwCMbZKz7LQTe0xC+al7VpQ5EOKPQ9nNS9KHjOJ6PUh0IIWr4H9oN8KPWqA/E5PkuNklYDmzSEEYGlHT1mJf/aZ0lGl0GncdRa2OhtCmvcc/jTEIGFD/7ZPFf5nEf1f5xXNpoPtbemf37B2CWx28bA0rofOGZFDr0dWw5/VxgC+C/gIuAvROm5yMvh19m/94HrNki3AWZ/3zV8SUVfuYAF2fuy4EvAU/O4l8L2B6bAy3L/PwLmFcjozsvWgurj/cCN1CU5SEtw0P3OhDhjELbzxnVPrRvRqkOhBA1jKsB5a+YPFsBv8r+/8GGMDKgyIASggwoYYzLy5lohwwofv47i/88j/uo9o/j0kbzsfYTwNLs/2/y+G1jQAmdL3yOegNZEzHzkyrycvgI8M/s/29vCPPkzN9NwDvxG1COyNyWAS+tie+lFGX85RoZffOiNSgMQA9h2yrahO9aByKcUWj7OaPah/bNKNWBEGPHfGxZ5YPYPtID8H996UqMAeVx2P7ee4H7gd9gS5p9rAkcig2ED2BfUf6A7UlcOULmp2SynJ/9/dbs70sbwg3LgLIlcBy2h3cxVg77YHXqm+hvAXwSuBC4C5tE3oTtF368J53bsf3BAG/DtmAtAX7h+PF1zm/A6nMx8NiavHzUkbn8W57J3XceZmGT6T9i+lQly1UVcbfVw5A8+ojJu69uYvI7F9gP+0p3D1aGNwDfB57kSb9N2YOdOeAechZSXrH9iCvbs4AzszC3ZXE8xvG7F7ZkfTG2j/8zhO2VL+cvZwPgaKxclmLt+fgsH23pKx8x9Q1xfROE9+l1k8LY8SFW9irattf98Ov6+YT3HTF5b9tOXQbRRmPzU0U+1r4D27YygR0GObfCb5MBJWa+8O3Mz1kBMndJz0deDgdiRpQJbNVIHd/J/H0MW6FRZUBZHavTCeCLLeT4Zub3fswgUiVj3bxoHtaeJrC5bZvwXeqgTMx4DOH6HNI2Y/rskDEoJv7Ql/eQ/PYx/2qTvm88D5Fpf8z4d3ZFHDnvx4yRJzjPUs4DhRANzAX+wdSOY7+e0gs1oHwSm6yW5VuGHURWZjPgygr/+e+nhBtRjqaYXIEN6Pdnz+peFoZhQHkysIDqvJ/g/N/tLDfB/6I8kbk9sSKt5dnvwyX/95b8lNN7AcVXviMb8pN/Faj6LaU45K7PPPykJt7897dSvCF62DaPPrrkvWrgDM3vxtiEwOd3GfAWT/pNZV8lZ0h5xfYjuWwfYPLZAvnvLmyCdIpHjlMq4vRRVQ/zgGs8cTe90PSdj9j6jumbIK5P9+l27PgQK3sVIe31vTX+fkdYW4jNe9t26jKINppyrM/H2ndj+r0w+/vACr9NBpSY+UJurFhK+M1KsfOTKlwDyiYU22me6vG/HvayuAyrD58B5eUU9eI728TlGY7/53lkbJoXHUShP64Rxhe+Sx24xI7Hsf1cm7YZ02eHjEFd5gBt+82Q/PY1/4qd84bK9Czn+ZaessjLO39XSz0PFEI0sAfVje3untILNaBMYLcP7IpZb59Dscf1zxXhzsncLsO+XM3BOpa9KL6A7Bsg7yqY1Xkxk/fjHpvF9fmasIM2oKwEXJ6FuRbYCfuCvD1TD/R1O8utsS/OR2BXr83DynonbKXBBGbBLpPX0UOYFf2xWdjnVPjJ03sSxYvIF1rmC5qXV/aVhxdm7kswHVoPWBd4M7ZiawnVA0+MHsYuIe2ad1f+mPz+OgtzR+ZvXUzvdqTYG7+YqS8cbfTHJyeEbQ8I7UfccJdn/tfG+svc+JdPVk7AXgo2pvh6PYHtqW9DVf4OyJ5dgbXfuVkaB2HL09vSRz5i6ju2b4K4tuTTmZi4usheRUx7TbGFJ3ZsbNtOY+UahbE+H2vzg0cPy/5eAGzokbfKgBI7X9goCzeBGT/2A2a3kLvL/KQK14AChWH1Wx7/+2fuJ2V/+wwon8ie39BSjlUp+qf3e2RsmhftQKFXO7UIH1sHZWLH4y79XFPbjOmzQ8agrnOAEANKm/z2Nf+KmfPGyDSLou87oEKORztybJY9SzkPFEK04JP4LZZ1V8HFEmpAuRTrjF1eSbWMO2XP7mTqpAeso5rA9gu35WVZmJ+Unue3ItyM/ytXPlC3/XU1oDzfiatqW8YxNe4+Xp/5v77Cbbnjtp4nvNs5b06xrPaYlunndNmf2iUPn8ncv17h9qXMrbyKJlYP+9iD2ybvri6E5ndnCp3auSLMWhST0q940r8ev/745ISwCU9IP+KGu4SpBxke64T7GpO3O66C9QkT2FeqNlTlL18Wf3DLOJriTpWPnYmr79i+KbYtVZVpbFx99Ks+fO21qwGly9jYtp3GyOXGP8yxPh9r81tW1qAYq3z9VpUBpct8YSfsBXTC8Xsg1qZ8dEmvirIB5aXZ3wsxw6vLSphBcYJihZDPgJL3Z78JkOX6LMwnPDI2zYvWpijL17YMH1MHIfjad9d+7nr8bXNn4vrstmNQbPyu/KEGlOvx57fP+VfonLeLTPlcrGrFab7t6JwaWV1C54FCiBbsQfXL/KisQHlGhdtsiuXo2zvPP589O9YT5+aZ+wranSwP8OMszMtLz2dRDPAv9IQdtAElP6TtDx73mL36T838L6hwy+uoXDZVfnahOOjuG4SfsdPFuNAlD1/M3KsMPl/J3I4qPY/Vwz4MKG3y7upCaH6Pol7nAD6b+Smfm9JGf3xyQtiEJ6QfaQr3lsztLqpfTvItUEfXyFWVlpu/Q7Nn11K9l7otqfMRW9+xfVNsW6oq09i4+uhXffjaa1cDSpexsW07jZHLjX+YY33ZgAJ288oEtv3APaerzoDSZb4AsCm22iPfOpO3T9+Btl3TK1M2oKyMfdWewLY3ueTGm6soxnOfAeXE7HnduTll8u0On/PI2DQvWoWiDN8aED60DkLwte+u/Vxd24zts9uOQSnmAKEGlLr89jn/Cpnzdh17tqPQv/I2nkuy500HPOeEzgOFEC3wnYHygZ7SCzWg+Br1fZm7u1f1dNobK+a3kHUdbNvC7dhgXCZflvoDT/hBb+HJJ1PfqPHjm+jPAl6DTXSuw/Y1u+W1sCKuNh1v7iffS/tX7MtVKG0Gtz7ykE8SF2EH366DfSV9K8V+/VeXwsTqYRcDSqq8h+Y319HylyWX/OvH8hbpV5HCgBLSjzSF2zVzu9UT55cz9+/WyNWU1jyKF6DF2IqgJ7eMrynunJh8xNZ3bN8U25aq8h0bV5d+1Udoe+1qQOkyNnaZYPfVRlOP9VUGlJUoXlR+WiFv2YDSdb7gsjn20vUgRT7KW1lSppdTNqAAfDx7Vj6UNt++5p6X5zOgHJc9PzdAln9lYcorINrOi9alKDv3hbdt+DZ14CO0fafs58rE9tltx6BBzAFC/Pc5/wqZ86YYe/6WPXO38WydPVvK1FUwfc3jhRAeHgn8HBsobmL0buGpIt8z+Gzn2e9o10HdxNTlqFXs0zK+B6he4jloA0o+oflMjZ+qif4q2ASxLo9dDSj5ZG6C6sPEmmga3PrMwz9r4vwFU9tKrB7GGlBS5z0kv3/Mnh9aI5+7BcLdUz4KBpSqfqQp3AsyN5/hId/ScWyNXG3S2hD4P8d9ArtFp80hjE1xQ1w+Yus7tm+KbUtV+Y6NK1Z2HzHttasBpcvYOGwDyiDG+ioDCkzW5fycA58Bpet8oYotKFZuLmbygZZ9pFdlQJmPfRmfoDgP6VHZsweZ/BLnM6Dk875rWsoxh6Kc9/TI2DQvyr+6TzD5xT90XlVXB1XEtO+U/VyZLmN0mzFoEHOAEP99zr9iDSixMh2SPXe38eSHHbtGXeh3DiyEGAH6NKCcmT37UkcZc9p2elWDPAzegJIf+Bb6pfQ92bOHgMOBrSi+aOUHsXU1oGxH8UK2kPqri6toGtz6ysNumfvJ2MvLvdik8VJssli19SFWD2MNKCnzHprf32b+67arvDHzs6hF+lXMVANKTn41YS7rdbR/IUqdj9j6ju2bYttSVb5j44qV3UdMe+1qQOkyNo6iASX1WO8zoAD8LHO7MPs739pRNqB0nS/42NIJt0fP6VUZUKAo72Ozv48q/Z3jM6DkZzw8RPUZEGXcF+7ylblt50X5TSkLmDxuhc6rwF8HVcS075T9XJkuY3RO3Rg0iDlAiP8+51+xBpRYmfLVJhMU23guzv5+Q8lvn/N4IcQI0KcB5WvZs591lBHMwp5/YanbQ/2/WZq/rnAbtAElP+Tz9x73lame6OfLC6sODk1pQJlD0flfjp3S3pZ8cPu5x72vPJyVuYecQxGrh0159JEy76H5/W7mv+5wwPwMiQtLz1MZUOrKazoYUHK2pDjgsGkS3ybumHzE1nds3xTblqryHRtXrOw+YtprWwOKry10GRtTGFBSt9GUYz3UG1C2oTCavBK7iaxsQEkxX/CxMsWNNPv0nJ7PgPJaihfgzYB7sr+fVvLnM6BsSbGKpc328JMyv3+rkbFuXrQ69pI/AXwvInyZqjrwEdO+U/ZzZbqM0WWqxqBBzAFC/Pc5/4o1oHTpr/IVPgdQGPIWYjru0uc8XggxAvRpQNk9e/Yg7fY915EfoNW0GmDnzN8Kpi7tHLQBJd9nugK75sxlJeD7VE/0z82elU+7B3gf6QwoYFbx/Brj79SEK/OBLEzVieTQXx7ypbsH0d7gE6uHTXn0cS7p8h6a3zdT//K4LnBL5l6+laarAaVNeU0nAwoUVyG+L0HcMfmIre/Yvim2LVXlOzauWNl9nEt4e20yoDS1hS5jY5cJdl9tNOVYD/UGFCjOA7qC4kwM14CSYr7gI2+nE8DTe07PZ0CZTXGTyp/w16nPgALFVrh7mLqqxCU/vHcCW7nik9E3L1oVu651AjN6xK5gcamqAx/nEt6+U/ZzZbqM0VWUx6BBzAFC/Pc5/4o1oHTpr1y58lVVP6zwdy79zeOFECNAnwaUVYGrs+fXYZ3W+tjgvwXwOsxKW741pYo8nqavDStTTCw+UnIbtAFlDYqvA5dhtxbMwazPeVz5jQZuueZ1cjvwPOzFeSuKSWNKAwoUg8kEk0/Hr+PVjvwvyvL1rOzfPvPwbSf8BLaf/HZsL/fZ2ER2nVKYWD1syqOPlHkPze9cii99/8a2AK2dybAL8JfM7UamllNXA0qb8hpXA8ql2Jkb22FfmuYBb6P4Clo+9DYk7pyYfMTWd2zfFNuWqvIdG1es7D5i2muTAaWpLXQZG7tMsPtqoynHemg2oGxIYfjPf64Bpct8YQ72gvl17Nrgh2fPNsa23uT+3a/3KeYnVfgMKGC34bj537vCT50BZWvg/sx9AfZF/dFYn7I2ZphwX1Hn0gAAIABJREFUxx/f1/qqedHqWBvaE2ujeRzvaRk+pg58xLTvlP1cmdg+u+0YNIg5QIj/PudfsXPeLv3VphTjy/XZvy+r8NfnPF4IMQL0aUAh838bkwf68q9pUvXMzN8KbABt4puZ//Jy00EbUMBO4M472/Lvi9gyy3K5bkQxQSj//oG9RKc0oAB8laJDr/salbMWcGeFfHnYvvKwLvWHqk4AN2ODoEuMHjbl0UfKvMfkdwfsmkef/zuAp7RMvwqfvzblNa4GlBvwl+ePWsbrizsnNh+x9R3TN0FcW/LlO3Z8iJW9ipj22mRAadMWYvPeZYLdZxtNMdbnNBlQAD5Uijs3oHSdL8ymeCn1/a6i6HNTzU+qqDOgPMaR517MsFimzoACtuXnZurzOoFtu/F9ODi7Rfh78V87XDWvCq2DOmLH45T9XJmYPjtkDOp7DhDqv6/5V5c5b5f+6hzHz12YQaZMn/N4IcQIcAjWYI9r8HcHttf4UR7367AB70kVbhthg+PlWIfxIGa5PQnbt9n0Rf+92GT59AZ/Oc/FTmdfhFmVc47H8rp/Q/hjM38Hl563DV8lz9nYV577sc73xZnbSVi5lZeiz8cGxbsy96uAI7GvDv/ErhQsk9dR3XkZPj9zsUPwVjB1j7KPp2IvEIuy3xlZPH3mYV9scDkRs+iviX2N3Ar7apAvTf1aRdgYPWzKo4/5xOfdbWOx+d0UG/z/nsn9ALYd6NPABh6Z2+hPk7+m8ortR+rCPQM7E8H3QvJJTK+/6HEvU5W/p2G3H1yfuS3EzuB4F9UHFzfFnTofMfUNcX0ThLelunzHjg+xslcxn7D2+mZsTCrfvODSpu+IyXvbdhor1zDH+pwTsLbge+kGO5DxJGxMvpnitowU84VnYl+KL8a2uCzHjAAXAh9k8nkHqeYnVeTl4FvZcnqW9hEe992wujqrJo01sG0JZ2PG26VYm7oS+7DStEUm/wjn/u7HXvh/im1XqLt5yTevCqmDJuYTPh5DfD/Xpm2G9tmhY1CXOYCv7fv8t8lvH/OvLnPeWJnAVqwsxnTyUzVpzyfNPFAIIYSIZn1s0Lof/0F9+f7U8wclVI/MtPwKIYQQQgghhBAiAflVirfU+MlPVz9pIBL1y0zLrxBCCCGEEEIIIRLwBIolwt/B9oiuiS3l3go4jOJqxlcPScaUzLT8CiGEEEIIIYQQIhE/pvnAui8NTbr0zLT8CiGEEEIIIYQQIgErAW8Bfo4dHLgUOyfkX5ix4fnDE60XZlp+hRBCCCGEEEIIIYQQQgghhBBCCCGEEEIIIYQQQgghhBBCCCGEEEIIIYQQQgghhBBCCCGEEEIIIYQQQgghhBBCCCGEEEIIIYQQYkS4FVgEbD1sQUaMW4EHgUcNWxDRG+sD1wP3AE8briiiI6nrctT6Remqv05Gra5GlTuBB1A5zWSkA/2hOWM3NMYJMQDmA4uz33Y1/nbFOrSFwJNr/G2INdrFwCPSiDg2LAcmqC/HmYjKZfqzI1bHE8C7hiyL6Ebquhy19i9d9dfJqNXVqJLrT9ty+hSwAngIuBTYvGW4lYGfUdTLtxr8vwD4DnA1cB82Z7sROBXYA1ilJuxRFPnKf4uAfwNnAQcAG9SE/xGwDPiQx/1FwCnYy/Ey4LYs3vcBqzXkaxRpqwPvx+rvcmBWi3jfDywFfuU8qytbn1tVfS7BXqy/3ELuYdaX+qFuaIwTYgCsBNyBNbSP1vj7X4oGeWiNvzdmfu7GBv+ZxCh0+u/ABrtjRyi9USiXmUQfOtAU5wbAv7B2v0PCdEUYKeo+dV2OWvuXrk4fA8qgx7ucUAPK2Zn/Fdm/X20Z7g2lcH/x+FsHOJ2pL8zl31+BRzbIWPdbCLynIfynK9w+1RDvf3viHGXa6sDTHb/PaRHvpZnfjznP6srW59ZUnw8B+3hkGHZ9jVs/NGg0HxNiRDgO66x+U+PnrxSd5wU1/r6T+flRMunGh1Ho9A/MZDhthNIbhXKZSfShA4PWKxHHKNaT2v/oMV0MKMPS91gDyi+zf+8D1mwR7oLM/8+zfy+p8DMHuDhzXw58CVslvCawFrA98D/YC9cE9mI1r0ZG90V8LWAb4L3ADRT5PqRleIBnOuG+jm15mQtsAfwXcBGwd2XuR5sQHbg68/vlBn+PceJ1twZ1MaC4z9cGXgz8LXNbylSD2ijU17j1Q4NmFMd5IWYk+VeOpVQP6g/L3BdTDNJVAzAUg+xb0os58oxCpy8DipABZeYyivWk9j96yIDSjVgDykeAf2b/f3tDmCdn/m4C3onfgHJE5rYMeGlNfC+lqN+qF/m6l3SANSgMQA9h2wTahP9c9vyyGtnGkRAd+Fjm93bqV2Yfkvn7fel5KgNKznwKXTig5DYK9TVu/dCgGcVxXoiRZT62RPNBbE/qAbTbT9mG9Sg6rJdXuOcGlh8BN2f/363C36MpBtcNK9zXxLb/XIYdvnUf8Adsj17odp+2ce2fyXN2TVzvxyYfJzjPtgA+CVwI3IUZl27CyuDxnniqOv25wL3Y0tdNPeF8h5GFyPBR/Mstl2dxuXSti5D03HJ5HHAiVib3Y6uedqlJJ5XOzALeBPwxi6dK7qsSpT8X2A/7UnMPtu/4BuD7wJMCZHbZADgauA7Tg1uB47HyzAmpk7a6FRLnLfgPoIwtk9uxvddgh6H9lHa6E9p+3XTehpXzEuAX2bMPYPn9dY2s+2V+fljjp216OW31L6Se2qRdV5ehZRsyGe7SX7ZpIzm+/MXqW2z/4mMTbNXAP7G6WYDV+6HYV2SXmLYVY0CJbcNt8zJq492W2OrcW7GPR5dhWx5mOWmFGlAOxIwoE9iqkTry1bwfw774VxlQVsf0cwL4Ygs5vpn5vR8ziFTJ6DOggH04uynzd3rL8N/Onp/VQr4mYuZlsW0a0unAoxz/u9b4uzzz897S89QGFLC85KtMXFLWF3Tvn7bB5uZ3YW33D9g7SRUhYwCE9wt1Y+cg3jWGOR+LbUehdSJEUuYC/2Bqg9kvYRrnZXF+qcItH3T3Br6b/b/qMLN3Z24XVbhtBlyJv/H/lPYvxCFxPct5vqUnvnwgyctzE/yT4InM7YkV8VRNPtd0wvlOa68aiENlOLDG71ImH1qXoi5C0svL5ZMUq5jc3zLs8LsyKXXmJzXx5L+/JUh/Ywp9qvotI3x11jzgGk987iS8bZ2E6FZMPZcnlF3KZHn2ez82OWmjOzHtN0/nwyW/92bu7qFsj/XImk9+P+hxD0kPwvQvtJ6a0vbVZWzZVsVVRWx/2baNNMkUo28Q17/4eAI2UfXF82HHb2zbCjWgxKbTNi+jNt49GTP0VPk/wfl/jAFlE4rtNE/1+F8Pe/lZlsnvM6C83JHFd7aJyzMc/8/zyFhnQAE4iKLOXSOML3xuMFqKzcdi6TIvi2nTqXXgD5n/73jcH5u5L8dWfbv0YUC5KnP/ROl5qvqC7v2Tb844wdSzGEPHgJh+oW7sHMS7xjDnYzHtKLROhEjOHlQr4N0J08gHxb9XuF1L0Sm8Lvv/jRX+Tqa6YwM4J3O7DLNUzsE6j70ovqDs21LWkLhmUWwrKi9VhMmrZjbLnm2d5e8IzNI6D5vY70Qx6FSd8ZLSgBIrQ5ulfSnrImQLT65fu2Z5eQ5F3fy5RzlfmPldkoVdD1gXeDO2omsJ1ZOgmPR/nT2/I4t/XezE+h0p9rMvxr6qtOWALNwV2H72udhk+SBsSXWZpjqJ0a0uW7W6lEmM7sTkL0/nIWyi+9gsnHvoX770/vAKObdxwm9W4e7LV116MfoXUk91afvqskvZ9mlACW0jTQaEEH2L7V+qWJnifIK/YeU6B5v0vgb4HXaAYE5s2wo1oMSkE5KXURrvVqIwhl6bybAapldnMHkOFmNAAbvdZAL/rTr7Z+4nZX/7DCifyJ7f0FKOVbEXrQnsRahKxiYDyg4U+d+pRfiNsK/XE9jX6v2A2S3ldek6Lwtp033owPsy//dQnf/DMvczKtxSG1C2p3gJfknJLVV9Qff+aQIzcuyahXsUxTay5Uz+mBE6BsSMr3Vj5yDfNYYxH4tpR6F1IkRyPsnkDtv91V0rF8J2TpzuMrBHZM+uy/52t/u4S7BWwgaGCeAppbh3yp7fSfXWnr0y97+2kDMmrs9kz6osnvmSuHNapA3w+sz/9RVuKQ0osTI0dawp66JNelCUy6VYZ+3ySqp1OaWcef2Xl6qCrbiaAI4sPY9Jf2eKvOxcEWYtionJV1rInZMv5T64pf8u+2N9uhU7YO9MtzKJ0Z06fPlb7jxfzxP2cIrJQ5l87/q5LeVoSi9W/0PqyZe26ydkD3pT2fZpQAltI00GhBB9i+lffORpLKF5RcHOxLetEANKbDohealj0OPd8/GPybOAY2rcfZQNKC/N/l7I1C1ZK1F8tMq/6PoMKLne110AUOb6LEx55UFbA8raFPl/bcvwO1Hc9jiBbQU/ENOdFLSZl4W06T504GGOLK+ocL8ic6v6+p/CgDILe3F/E3YMQN14laK+dnbC71zh3qZ/uqgizbUp3jU+6zwPGQNix9emsXNQ7xrDmI/FtKPQcVmI5OxBoZzuL+UKFCg61b2cZ2/Lnn3beXZh9szdQvS07NktTD2b5fOZ27GedDfP3FfQfDJ9TFyucai8tO6S7HnTgW45T838L6hwG5QBpU6Gpo41ZV20SQ+KcnlGhdtsii8h2/ck5xczv8dUuH0lczuq9Dwm/aOyZ3+okeWzmZ+Q8xAOzcJci1+HXLoYUHy6FTtgdy2TGN2pw5e/PJ2qM6By3H3sTy655VdPtu1HmtKL1f+QeqrLa4wBpals+zSghLaRJgNCiL7F9C8+vkr7ttulbYUYUGLTCclLHYMe7/JDWX357XoGCtjqnBuzZ+8u+X0ZRVnmcymfAeXE7Hn57KQ68m0Ln/PI2GRAWYUi/28NCL8ptuIm3740gZ358KYA2X20mZeFtOk+dACK1SvlVQWPy54/QPV8posBpeq3AvixJ62crvWVon/yXcH7vcz9fOdZyBgQO742jZ2DetcYxnwsph2FjstCJMd3BsoHEqeTn3XiHnD0f9kzt9M8LHt2pvMst65W7e88HX9HXv7Nb5AxNq58KbG7tG7r7NlSplqTZ2HLjE/EVt8sKsW9sEK21AaUGBmaOtaUddEmPWh+gbovc3f326aUM5+QLsIOH1sHs6C/lWJ/7atLYWLSzycsdatL8q8Ky7O/18DqsSre/LC5eRRfDRdjX7rLL/AubeokVLdi6zmmTJridKnSHQjPX9uX/Nx4/BnnWb40t6of8dGUXqz+p7oVq85PX2UL3c5AuZ72bSR0C0tOlb7F9C8+fpX5/2QLv13aVkj+Y9MJyQuMznj34+zvb9TI6huzfZQNKAAfz55dWvKbv2S7H6h8BpTjsufntpQD7BrjCaZ+FW5rQFmXIv/ui2Tb8JtjL7APOvGUtxP5SDUvc6lq033oANjqklzO1Z3nH8ueV23XgPQGlN8B67eUOba++uifcj6Yuf/beRYyBsSOr23GskG8awxjPhbTjkLHZSF64ZHAz7FO7CbS3sKT8ypM0e/ElpFCceL6Jo6/p2fPHsT2zkGxn7Dqdp7f0a6juompy1lTxZUvsXeX1uWHZf20lMYq2bO6+Ps2oMTK0NSxpqyLNulBc8eb7zd9do9y5udXVP1+wdS2FJP+H7NnVWcA5bhLg2dTb0BxD+TaEDNmuvtQz6R6aXxTncToVmw9x5RJU5wuVboTk7+2L/n5QdnXOc9y4/HPGsKGpBer/30bUPosW+hmcA5pI7EGlCp9g/D+xUfeXqr20Pv8xrStkPzHphOSl1Ea73IDxmfKkTn4dNBHlQFlPvaFewJ4ZvbsUdmzB5n8ouUzoPxP9vyalnLMoajjPT0yNhlA8i/jE0x+GWobPmcLbIvEBPZytXm996TzMpeqNt2HDoD1b/mhoa9znufl8DJPuBRbeNbHXtTz8youJuxsk9D66qN/yslXxt9Ret52DIgdX9uMZYN41xjGfCx2bAwZl4UYW9bE9itPYINkfip4+faAlTAjywTwIsySvhhb6lf1Mntm5rfqhp9QYuPKLcATFEvrLs7+Ll+J9p7s+UPYuQdbYR0dFAeotR2o13DSfbRHtqqBOFaGpo41ZV20SQ/iOt6Ucu6WxXUydtvUvdgE9VJsYlp1k09M+r/Nwhxd4+eNmZ9FAfG65Ffe5WV2HVP3CDfVSYxuxdZz1zKJ0Z2Y/LV9yV+f4hDG/KXnL1T3I3U0pRer/30bUPosW4jvL13atJGUBpSY/sVHPrEvn09RRZe2FZL/2HRC8jJK490pWZi+V6C48h2b/X1U6e8cnwElP6vhIarPcijjvhyVrxFtawDJbyBZwGTdDjWggM3Fcnn2aPCbcl7mUtWm+9CBnB9m4U7J/n589ved2CG/VaQwoOQ8lmKVw4cCZQ+prz76p5z8kGWf4bBpDIgdX9uMZYN41xjGfCzWgJLTZlwWYqzJO92DKBp31d7uH2VuR1HcQnCOJ86vZe4hX2h9dInL/SKWDwTlpZRQLO+rOhQwdKBemaIzfZpHrqqBOFaGvGP9uSetlHXRJj2I63hTynlWFlfIHsyY9L+bhak70C/fW31hQLxVbElxyFt5ItNUJzG6FVvPXcskRndi8hfykn8qxSQknyxV9SN1NKUXq/8p2mOdn77LNra/rKKujaQ0oMT0Lz5+kMV1agu/XdpWSP5j0wnJyyiNd/nBv7/3uLs62tWA8lqKl5XNKA7HLOu+z4CyJcUqljZbuk/K/FZdqd3GALI69uIzgZ1DERq+zMoUBul9GvymnJe5VLXpPnQgJz9AeDG23S/fylW3rSKlAQXgC5nbrdiqpLaE1FeK/sm33SN//2g6+8c3BsSOr23Hsr7fNYYxH+tqQMmpG5eFGGv2wxT7XIrB9lUV/vagGIg/l/1/f0+cu2fuD9LuXI06usT1gSzsxRRfUX5Y4e/czK3qy1l+FV3IQJ1vgzqs9HwWxUBdDhcrg5vHKlLWRZv0IK7jTSlnvuz0IIotZ03EpP9m6idV62KHLE9g+teVc7K43ld63lQn5xKuW7H13LVMYnTnXMLzF/KSn684uJli+84PWoQLSS9W/1O0xzo/59Jv2UJcf+nD10ZSGlBi+hcf76B4uXpEhfsHKNpJl7YVkv/YdELyci6jM97lZwCsYOoqqJWA75POgDKb4taLP+HPi8+AAsV2k3uYuqrE5b8cufeqcG8ygKxK8eK6tCKtGAPKCxyZnt7g91zSzstyqtp0HzqQswpFne9Jcahv+Rwvl9QGlIdTHA67Z2vJw+orRf/0S6b2qZsQtoKmagyIHV/bjmV9v2sMYz6WyoAC/nFZiLHmMRQD5D3Y0rLylVUAG1N8+chv7/EN3qsCV2d+rsM6r/WxycMW2F7Q02l3U0GXuDalOCn6+uzfqj2n+b7i24HnYR34VsCXKTqfkIH62Oz5/dgXp7WAJzH1ICs3XKwMr87cHsK2V83BBub8K0PKumiTHsR1vCnl/DaTy/kBrFyvwSYZh2Jfglxi0p9L8XXu39iL9tpY3e1CsdXjxor06rgU24u9HfYFYx62Bzj/ElSeeDXVSYxuxdZz1zKJ0Z2Y/IW85M+h+FK8AH8/UkdTerH6n6I91vnpu2whrr8MbSMpDSgx/YuPdSi2x16RpTMHM0DkV0Iekfnt0rZC8h+bTkheRmm8W4PiC+ll2K0Sc7AvwvlLaT6P6GpAgeIDVP7bu8JPnQFla6yt5P3RAdhL/1ysnp7OZB31fXWveuFeHauHPbGyyON4T8vwc7AXsq9jKy8enj3bOIszNyS0WZGZel6WU9Wm+9ABl/waZFc3685JSm1AAfgJU3UqZX2l6J8mgD9jV+6uhm13yvVwAbCREyZkDIgdX9uOZX2/awxjPhbTjkLHZSHGnn9SNN4/1fj7i+PvuoY4twNuc/xX/dq+tHeJ6xzHz11U7zndiGKgKP/+gU2QQwbqrSheuMq/b1CUoxsuVoa1KCat7s81bqWsizbpxVquU8m5LvWHPE5gqwm2SJD+Dphe+fzfATylhcwu+aFvVb+qU/ub6iRGt7rUc5cyidGdmPyFvuTnN5ZNUL933Ueb9GL0L0V7rPMziLKN6S9D20hKA0ps/+Lj5RRnkZV/twPbOH5j21Zo/mPTaZuXURvvXkPxAlT+fRFbAh+i03UGlPyj1QSmX2tU+KkzoIBt+bnZI6/7+x7+LRtntwh/L/5rbKte2GdTvCz5flfRrm2knpfl+OYfqXXA5Zml+I6o996LAWUnJ/3nZc9S1hd065/uxVZmVIV7iMmH8EL4GBDTL4SMZec48aR+1xjGfCymHYXWiRBjz6HY8r5l+LflgC0jW5r9DmkR70ZYZ3451ik8iFlnT8K2BIXsxYyNa3dsSfFy4FM18c/HGvhdWP6uAo7ELKj/xK4CLHMHNll8VIXbtthp2/dgyw/Po7ja8leecDEygB0AfF6WziJsie/ckp+UddGUXl25gBnflmJfmcukkHNfrMM+EbO0r4kduLcVNgjnSxa/lij9TbGB9+9YeTyALfP/NLBBC3nLPA07xfx6rBwXYnuz34X/gMqmOplPuG61reeqsyBiyyRWd+YTlr862at4JsXkukpvmmibXoz+damnNn7mE1e2vjqsIrS/DG0jvvzF6FuX/sXHdsAJ2BkFS4BrsatEq9pKTNvy5bMu/7FtuG1e5jNa491zsZfQBdgKj3OAF2duJ2Uy+g46LnMCNp/ynRtxOtaf+F6kd8vSO6smjTWwOdnZWFkvzWS/EvgqzVsu8q/h7u9+7CXop9hy+7ob747H5lXlOeMzsS/qF2PtOX85vhC7jjbk7Kj5pJ2XQf38I6UOlPkDhVHqMQ1+fWVb55Y/r7sF63fYSnL3tqGU9QVx/cZd2AoRgP/M0l6UyfMLqlcuxMyTQvuFkHlCn+8aMPj5WEw7iqkTIYQQI8D62CB2P/ZiU0W+n/T8QQklxp51scnWBDbJFjMT9S9CCCGEEEKIaUN+beMtNX7yE9lPGohEYjqQ31D2b+xQQTEzUf8ihBBCCCGEmDY8gWI58new5eRrYifhb4Xd9JEfhvxqTxxClLkY05kvDFsQMVTUvwghhBBCCCGmFT+m+XC8Lw1NOjFuPJFCb3YYsixi+Kh/EUIIIYQQQkwbVgLeAvwcu6lgKXZuwb+wl5/nD080MYa8Hzvw8bxhCyJGAvUv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YQQQgghhBBCCCGEEEIIIXrlZcAi4AFgtyHL0kQu62Jg9yHLMp1QuY43qr+ZyTjV+2zgBmApcPwIxCOGw3Stv1TzqHFq02Iqqr/BM137lHFmnN4rhYhmb2Ai+71/yLI0MU6yjhMq1/FG9TczGad6X5NC1j+NQDxiOEzX+kvVFsepTYupqP4Gz3TtU8YZtQMxsvyAQjljfqc6cY2TojfJ+nZgAbAQeN8A5Rp3xkkHxFRUf1OZCX3BONW7DCjjTar2NF3rTwYUAaNff9NxXJyufco4M+rtQMxgfkQ3A8rPnLjGSdGbZD3NcT9rgHKNO+OkA2Iqqr+pzIS+YJzqXQaU8SZVe5qu9ScDioDRr7/pOC5O1z5lnBn1diBEJfdSKG4bxknRm2R9N3B/9nuvJ45vAsuBW4G1W6QZ6n8cGScdEFMZ1/rrs2216QvGnXGqdxlQxptU7Wm61p8MKAJGv/76mCMPm+nYp4xiHYTINOrtQIhKZrIBpQ1nOHFs3IP/cWScdEBMZVzrbya0rT4Zp3qXAUXA9K0/GVAETI/6G7dxeTr2KaNYByEyTYd2IGYgMqDUIwPKVMZJB8RUxrX+ZkLb6pNxqncZUARM3/qTAUXA9Ki/cRuXp2OfMop1IAOK6I1NgWOBO4EHgQuAFw9BDhlQ6pEBZSrjpANiKuNafzOhbfXJONW7DCgCpm/9yYAiYHrU37iNy9OxTxnFOpABRfTC5sC/KRQm/60A9hqwLCkMKNsB3wNuApZgeTsOeHzLOJ+B7Ze7GrsHfCFwFfAVYNuWcbSV1eXl2N3ji4Hdnee7M7Vuqn6HR/ovsy3wBeAS4C7sfvrbMaPa4cDDGvL5SqzcFwCbAasABwPXYnsQb6RarzYEPgicl6W3FLgNOBt4JzDbk16qzi42/TKx+hNbbtC9ztYEPgxciLXBpcAt2KCzVyZLHV3S71p/XcottK5i21aojL6+IEUeXgMsy+T5REPcAF/E6nMR8JgK9+nQbmcD+2Zx3IV9RLgS+DiwDu0nuSni6doWfczC6v5kbExcAtwBnJvJvFpD+C5tvKz/ADsBxwM3EzZOx5RP2/aUSg9g8ONAl3ZQ1RYfB3wbuCGT52bgFOA/AuPx0dc8K2fU9P0/sBsk78Dy+jfgSGCjUtjnAidlaT35rqa6AAAgAElEQVQI/CPzV3duQ57enY6/J2Dlex2m97dgFzDUfRjtu/6uAh7K5NzR42cl4ExM1xcA6zluqebIL8PKdglwREM+wfQgl+fRLfy7dO1T9szkXATs2pDOLZmcJ7eQK3X7G/Z7R0qZxum9UgyZk/Er1iJgkwHK0tWAchjWgVTlZSk20PiYDXzHEzb/LQP2D8lQjaxt3V+FGbOaOoGDI/3nrAIcjQ1wdeEeAN7SMp/bA7+uiONrpTDvYXLdV/3+AKzVkF7si1iX9HO66k9MuaWos0cC1zSEf7cnbIr0u9ZfTLnF1lVs2wqVsU2ZxOZhK8f9LmBVT/wAc7FJ40T279yS+3Rot5sCl9eEvxl4gfO378U5RTxd2mIdGwC/aYj3Okw3yqRu408CvlsTT904HVs+bXQtlR4MYxzo2g7K5XNIJqMvrs+3jKeKvudZMFr6vh32ouWL54ZMjjmYwcrn7yr8L5FueptghvG6+vvfFvH0UX8fcPxcQfXY8z7HzzEt5Qsdl+c7/u/Gyt7HXOC+ln7LpOhTDnTc31yTVoiRv4/2N+z3jpQyjdN7pRgiq2MKUFe57xigPF0MKDdn//4dazhrUwwmuZ8F+Jdv/djx91vsC9nqwDzgFdiXgNx9z6BcTZU1xIDi0ucWnuMdv5dieV4fGzAejVnMlzh+dvPE4+bjz9m/FwFPxL767AQ82fF/aOZnIXAUNsGeiw0Iu2ay1A38XV/Euqaf01V/QssN0tTZeZnbcmA/bNCfC2wJ7AP8EX8fkCL9lAaUtuWWoq3HLgltI2ObMumSh/Mdt5fXyP0ax983S27Tod2uWvJ3MvbldjWsPvIydnW4anKaKp4ubdHHbOD3TronYC91c7Cv33tjqxomsIlsmdRt/Grix+nY8mnStVT1B4MfB1K0AzfNW7N/bwT2wIwR62ay3uf4e2dDPH30W20YVX3/C/D8LK+Px1bC5H7+v/buO3yPqs77+Du0JEogYKheQEB0KVJERAWkrC5WbCCWxfLIirrqKqyCFVYXrCjiIwq6SlZXESuwiKAoCCioD0IQRalBpYbeExLu54/vGeb8JlPPnJm5718+r+v6XZCZM2fOnDpz7im/JK3bl3nhtmXqBNopBcfs7+9n7r83YXcqzcPy9g1MPb9+V0U8XZTfKkwtmw9l1m+KfWFnhE0srRmQvrrjsp+v+5WE298Ll524LBOrT4k9gdJ1+4NhrjtipmmSritlQJuSFl7R38d6TE+bCZQR1kjyfmX5hhfm8Jz1r/LWn0P+zPh62C2xI+yX2+yvsU3SOm4TKAd64X5D8e2tL/LC3cmKAxysWCYLgceX7PuL2K2tGxes3xC7E2qE1Y8ZJfsLuRBru3+IU3+a5luMMtvMW/e1kn11tX+IO4FSJ99itfXQAblOGqvypO0xHOxtf3JJOn7ghXtOZt10aLfv9NLw44Iw72Vq2eWdnMaIp01bLPM+L95vFYSZg53gZ3+J66KNh47TbfKnqq7FqgdDjAMx2kF2n78nv097vhfm9oq0d9Fv1TGO9f2MnLjmYpNefrgzsYsr31qkkwrLsAmRrOz+LiN9dMi3dybd2TT1UX7bkf5o+xCwpbfuTC/+vEeNYp4j+2V9akk4/w79Z5eEy4rVp8ScQOmj/cEw1x2x0gSTdV0pA5rN9LkD5VcUN8CdvXCn56z/rVu3nKkdepbfmb2qZhrz0jpuEyj+bYbZX+uzTqO8bvjHsYQ4z/f5vxbML9lfVy98Kts/xKk/TfMtRpk9w1t+VEUcXewf4k6g1Mm3WG09dECuk8aqPGl7DHOxk9cRdmts3gXaWl6Ya8k/Aawy7u32cm/9NiXxHO2Fyzs5jRFPm7ZYZAb2zPYIu/hq+jhuF208dJxukz9VdS1WPRhiHKijqh34+7weO6kvcoEXNnvretf9VpVxrO8XUnxR9N9euLJ24Yd7Uc56f3+LWPG9Kr5zvbCvLImny/L7mLf+HLfsn71l3yyIN+Y58mzSx1OXYnc9ZK2NvW9lhD1C1USsPiXmBEof1zkwzHVHrDTBZF1XysD8Xxmzfw/S71uUu/oKz+qkz8Jdmlm3vhfHxRX728ULm3f7Z5u0DjWBsoUX5vIacb7OC//dnPX+cRxbI746FnhxZjvaPi7EyvYfq/40ybdYZbYu6bOdi7GLlDpi1pmYEyhV+RazrYcOyHXaRFmexDoG/9bSf87Z9o3e+v+okeY8C7w4xq3dzvPWXVkRT9nJaax4QttimW29/V3QcNsh2njZON0mf8r2H6v8hhgH6lrgxZl3oeLv85CKuD7ghf10STxd9VtlJq2+f7BmuA974Q7OWe/v79CKdPsXa9l32fRVfjOxl+j6ab7N/f9t5E9mVKUv0WRcPtELm/fupP/jrf9IRVy+WH0KxJtA6es6B4a57oiRpsQkXVfKwDYhnbX3/yb1KzxFkttYszPJL/Ti+K+KODbxwtZ503WTtA41geK/qbrOrdH+rOsVOeu7uDA6wYtz5x7212T/sepPk+OIWWaf8NY9gr3gMXuMXe4/5gRK1fYx23qXn8UrCx/rGF7irftxzrbJ8T2KneyEGOd2u6e37rSKeMpOTmPFA2FtsYx/0nl8w22HauNF4zSE50/Z/mOV3xDjQF1l7aDpPv168aMG8fRxnjVp9f0tNcO93Qv37pz1oeWXfXSlz/LblfwXh76mJN7Y58jP9MJelLP+p6Rj4PyKuHwxx4RYEyh9XefAMNcdMdKUmKTrShkDG2O/UtyO3bb9a8o/d9aVLidQkudNr8ksf4MXR5O/n9ZMY920DjWB8i4vzMdrxLmxF/7GnPWhJ4C7Yp8xuxD7HFvSMWX/uroQC91/rPrT5Dhiltlq2C+J2ZOZhS5Nq3a8/z4nUGK29aEmUGIdw2qkz95mb2Fej/QrDlW/5E5qu32lt+7Ein2UnZzGigfC2mIZ/zn8pu8yG6qNF43TEJ4/ZfuPVX5DjAO+0HbQdJ/+ezR+0SCePs6zJq2+1w33topwk1p+X2oQtip9iabnyH/0wvuPWWxAesfbeTXi8cUcE2JNoPR1nQPDXHfESFNikq4rRR4zxASKf5te3b/lWMfWxLhOoPiflvtsjTjX9cJfn7O+6QngPKa+PKzqL/aFWNv9x6o/TY4jdpkBbI39UnkPU9P6O1Z8ljzm/vucQInZ1oeaQIl5DMd6Yd7uLf9Xb/m/FKRx0tvtq7112S8MZZWdnMaKx9ekLZY51Nv2ow22g+HaeNkESqJp/pTtP1b5DTEOQPt20HSfe3hhz24QTx/nWZNW34eYQPHL76wG8cQuvxms+Knpm7EvPhXp4hzZf5GrX2f8C/w314jHF3NMiDWB0td1Dgxz3REjTYlJuq4UecwQEygv9+L4cu2UNjeuEyh+Qy/7Ikdiay983rN9TU8Az/fCn499KuyJTH1jdZePArTdf6z6EzoREKPMfLNdWm7wtvl5h/vvcwIlZlsfagIl5jE8zYvLv9MkeVHkQ9iL9PJMert9gbcu+yhCVtnJaax48tRpi2Xe7G1X9gn2PEO18ToTKIm6+VO2/1jlN8Q4AO3bQdN9vtYL++0G8fRxnjVp9X2ICZRxKb93ePH5rxD4esk2XZwjb0B6t+W13vKL3LIHyf8CS5mYY8Jh3vo3tIinr+scGOa6I0aaEpN0XSnymCEmULby4jijdkqbizGB8hPqdwJ1wz+b8o43y//0WN4Lj5qUya5e2F8BqxSE6+pCLMb+Y9WfJscRu8zyrIc915lst1VH++9zAiVmW2/SFmNOoMTur5I34T+KfSp2E9IXoxWd2EyHdrult67qJXZzKK7vseIpU9YWy/i/Np/bYH8wXBtvMoGSqMqfsv3HKr8hxoEY7aDpPo/0wn6gQTx9nGdNWn0fYgLlPxi+/DYj/TTzddhdY7d48T+3YLsuzpFh6hdedgM29/6dnWSqI+aY4E805b3oNlE1gdLXdQ4Mc90RI02JSbquFHnMEBMoM4Cb3Lp7yP+kZwwxJlBO9cL8Q4191gk/kzTfH6X8c1swtSPaO2d9kzI5yAtb9pbzri7EYuw/Vv1pchyxy6yI/4jH7h3tv88JlJhtvUlbjDmBEru/ep+3r/cz9RevFxRsM13abXLS/iiwaUk8fjvInuzFiqdKUVss8zjSd2EspfzztFlDtfGQCRQoz5+q9hSrHvQ9DsRoB9l9Xkn5YxQLvbDPbJD2Ps6zJq2+dzGB8meKy28G9gLOocvvbG8/yWeZ/TtjrsXKMquLc2SAl3nbnMDUryM9v2YcvphjQjZtRT5aEU9f1zkwzHVHjDQlJum6UuQxQ0ygAHyIep1UGzEmUI73wtT5Xnjd8Md44c6i+GV8/rOdvykI06RM9vfCFn2a7Pmkv1bEvhCLsX+IU3+aHkfMMiuS3B7+KCu+WyDW/vucQIF4bb1JW4w5gQJx+6uNSF+Wdznwe/f/N1FcptOl3R7nrV9QEI9/Ylp0chornjJlbbHMV719nlQQZg2sPn8hs3yINh46gVKWP1X7j1V+fY8DsdqBv88R9hGBdXPC+S9GXBiQ9j7OsyapvncxgTLCHj/Jm0TxH3Eaqvz8Rze+l1n3U29d9hPLddIHzc+RYeoL1e/EJhGrxsAqsfqUDUhfmn0f+e3Sf49L2djSR/uDYa47YqUJJuu6UuQxQ02gzAIu8+I6G/v1dR7WqB8HbIMNQN8DFtN8RjHGBIr/6a8rXJpmYr+4ZX9NaBJ+DpYvSdgLgH2AuS78ttiLnpJnRe8Cnhx4nL51gXu98B/DHiGYBWyHdXrZLy7EvBCLsX+IU3+aHkeMMjsauAS7C2Enlx+z3LYneXGf2tH+Q4677fax2nqTthh7AiV2f+U/H5z8faYk/HRptxsydcz5CvbJ5tnAM4DT3fLbgKspPjmNEU+btlhmI+AOb/tvATtgdXVd7NOvyeMv38xsO0QbLxqn2+RP1f5j1YO+x4FY7cDf53Xuv9difdxc7E6OQ4Albt1y7HGZsnj66LfyTFJ972IC5WH336uB/bB3WG2A3Vm41K1bRv5dbF2X30ZYno2wertxJv4tsfduJWl8esP0QfNz5IR/MV9nDKwSq08BOMWL52KsDc8Ctge+Q5qfyV0vRfH00f5gmOuOWGmCybquFHnMUBMoAOtjn3XLdqJ5f/eTf4thm7TWOZbVsZPIvDQd3zL8JiVh/b8rsBc6hR5n1gGkHWTe360unqITwLYX4G33n2hbf0KOo22ZfbLGtpdQfCt0jDrT9wQKxGnrTdpW7AmUWMeQeF3ONttVpHG6tNs9sF8di+L5PXZin0wyFZ2cto2nbVssszP2hYuyuBdhF5pZfbfxonG6Tf7U2X+setD3OBCjHfj73Bp7Zr8ovoeB1xekpe9+q8ik1PcuJlA+iF2MFaX7QeA1LdLTpvx+5K17d0H8H/bCXIbdHdIkfU3PkRPb5oSvGgOrxOpTNiC9Kybv7yqsLl9YEQ/00/6GuO6ImaZJuq4Uecwl2MlA3dt3X4rNWD9M8aCQuBL75eTcinAvBL6BdUr3YrP2i7GXLX4beCf1X05VlNZX56x/GfWOZS52e+D1Lm0PYh3mnhHCr+LS9j3sBOMBF34R8H3sQqvqlsa6x+HbHrvN8XrsV657sbpwJPYLylZY53IfK85AV+Vr1/vPCq0/IfkG7cpsDva5vjOwY38Aa3+3Aj/DBpLVCraNsX9oX36h+Qbt23rdttU0jU3Cx+ivZgOXYr/6LcN+HatjurTbjbFfuv6CleGd2MnowaT1/2tU502beGK0xTJzsHfc/Br7hX4pdov6GdgvYDNLtm3bxpvU56Jxuk3+1N1/rHoA/Y4DbdvBy912t5M++vE6rAzucum5BvhSwfaJJm26q/OsxCTU97r59YqK+PIu+A7APhN8j0v7VdhYNT9CeqB5+W3l4l6Otdei/FsDeyHycpeOf/TWdXWOnDiHNB8vrQhbV6w+ZU3skZ8/YPXxXuxxlveQ1uXvYfl2Wo10dd3++r7uiJmmSbquFBERERERkQba3s0n5miq75ARERERERERkQmlCZT21iB9h8hS7D0VIiIiIiIiIjKNaAKlvdeQ5uGPBk6LiIiIiIiIiHRAEyjtJZ9BH2HvWhERERERERGRaUYTKO34X+C5Dftii4iIiIiIiIhMMzG+aLYyOxj7Cs59wL8PnBYRkbGyBnAD9nKo74xBPDGMU1pEJskLgZ9inxRcAvwN+GJH+3oJ9rm8B4D9O9qH9Fumkq+sDJJ28DD2iVURkUmisVyGpGs+GcSapLfo/b8xiCeGcUqLyKQ4mLTdZP9mdrA/3V7dvb7LVFZUVQZqByIyydSHyZB0zSeD0ASKTAcHA/cA9wPvHjgtk2gt7DbdEbAY+EfgccCTgIM62qdOuro1RJnKVHXKQO1AxonGUmlKfZgMSdd8MghNoMh0cAZpmf9s4LRMIv9ThR/qaZ866erWEGUqU9UpA7UDGScaS6Up9WEyJF3zySA0gSJd+Sr2ArJbsF9iu/Sv2C+99wH/1vG++jyuvnyCtM38U8u46uaPTrq6FbNMJUydMpiEdjAd+zzJV2csVX2YfDHLcBL6MJm+dM0ng9AEinTlLNJy2HDgtMQ0HY/r66TH9PSWcdXNH510dStmmUqYOmUwCe1gOvZ5Ek71YfLFLMNJ6MNk+tI1nwxCEyjSlel6kjUdj+tk0mPasWVcmkAZDzHLVMLUKYNJaAfTsc+TcKoPk08TKDJd6JpPBqEJFOnKdD3Jmo7H9R00gTLdxCxTCVOnDCahHUzHPk/CqT5MPk2gyHShaz5ZwXrAvwMXArdh37i+FTgHeBv27esqawDvcnHcATwEXAl8DFib+hUvVjwAz8Kev7wa+278/cBVwJeAbXs8piJvApZg37XfpyIdN2PPkf6wIMzLXVz3AE90y/bATqxvcuv+DnwTeGqNtM0A9nP7+7vbfjFwHpYns0u2bZPv2eNYDfgwcB12/H/DvipxAGnel/19NGcfber7vlh5PezSUJV+aFYOTY/rJVi9XAIcXZLuxGexfLwHeEqN8Fnbujguw9rEUiwPf+3StEHONi+ocTxLgI1r7D+k3PNOunYE/hu4keZtI9G2fymzJnAYcBFwN5bPN2Mnowdh7cL3JuL0JXXbX5syjTHeDNU/lambd7HS1LQMmlx8tM2jJuXTpi+H8Po0TmMmdNufQPt217RPqlI0lratD2XalFGb/Itd1/rcT8iY31UZ5vVh2wBfA27Aju8m4FTqv49rnNtdaJsL2e5NdHMOAVYWp2Ft7X7gT8DHgfUz2+4J/ADLp4eAv7hwdd6dE6Mcu77mk2nmHVgDK+vkfgvMKYljY+APJdvfBDyP6ooXK541mPpMeN7fI8D7ejimMu/3tj+wJFydRusPLDsAJ5WkfSnWyRWZB/yyZPsRcD32iUxfjHz3j2Mn4Bc5cZwAvAJ4tGJfI+wCxte2vlddhLQth6bHNd8LfycwsyDdALOAe2uGzVoNOA5YXpGuB4DXZ7Z9Xs3t6kyghJR7tsyOxAb/kLYBcep5mc2Bayvi/9fMNrH6krrtL7RMY4w3Q/ZPZermXaw0NS2DOhMoMfKoafmE9uXQrj6Nw5gJ3ddLaN/uQvqkKkX1sU19KNOmjGKeN7Sta2Vi7qfNmN9VGWbrzEewtlEU/zElcY17uwttc6HbdXEOsSM2WVeUjhuw9jYTmwQrCncV+RN1EK8c+7jmk2nkCKwi3A8ci3W4s7AGsg+wkLSy/N+COFbPhPshsB02k/804Ltu+RLKK16sePDCjoDzsRn4xwFzgZdhs5rJ+jd1nJYyXU2gXO3++2dsIFsL2Aj4Ty/MPeTfTrkG8Bsv3ClYJzgTmy3+F+yX1BE2uPra5nv2OH7v/nsxsD2W/3tgZeCre4tojPreZAKlTTk0OS7/Qm2/knD7e+GyF3JV/EcEFmLl+QSsXjwFm6H328P+NeIZ4hGem2hXJhCnnpe50G27DDgUG9hnAVsAbwF+B7w1s00XJz9121/dMo3R/obun8qE5F2sNMV6hKdtetqUDzS73b9tfRqHMRO6r5cx2l1In1SlTn2M9fhHmzKKfd7Q9rygTMz9xBrzu3qE5xb3378Bb8QmyNbB2si9Xri3FcQ17u0utM2FbtfFOURSBy8Fnovl71OxO76SML/00nyZF25bpp7bnlKQnhjl2Nc1n0wjX8Ruqyr65XdD7HauETaLOiMnzDtJK9SPC8K81wtTVPFixfMqb/05WMPIWg+7hW6E3aY1q6O0VOlqAmWEDVp5s9rf8MIcnrP+fd76bxXsaw7Wwfi/HsTI97zjWAg8viAdiboDdIz63mQCpU05QP3jOtALd2pJuB964Z5dEq4s/t9QfJvzi7xwd2L1NmvoCZS2ZRKrnhfZzIv/aw226+Lkp277q1umMdrf0P1TmaZ5FzNNMSZQYqQntHwSTS622tanocdM6Kdets2n0D6pSp8TKG3KKPZ5Q9sxqEys/cQc87uaQBlhE9V5cT7fC3M7K7aZcW93oW2uTVvt6hziDFasP3OxiSU/3JnYxIdvLewz5yNsQmheZn2scuzrmk9WMv4M4Pyc9Zd767cpiedoyiterHh+69YtB7YsicfvLF7VUVqqdDWB8iuKB7ydvXCnZ9bNwN4JkXRWG1UeQSpGvsPU41hCvWcXYw7QVfW9yQRKaDkk6h7XbOyXpBF2W+4TcsKsjT1rPsJuh2zCv60x+wt61mle2LxfOYaeQGlbJrHqeZFneNsd1WC7Lk5+6ra/mGVa1v7GoX8q0zTvYqYpxgRK2/S0KZ9E7JeGltWnocdM6Kde1lGWT6F9UpW+JlBi1MsqTc4b2o5BZWLtJ+aY39UEyvXYxXGRC7yw2UeVxr3dhba5Nm21i3OICymeePpv6tVVP9yLMutilWNf13yykllAcUc6z1t3ZUU8ZY0uVjzre+surohnFy+sf8tmrLTU0dUEStkLAlcnfTb10sy6bb04LqhIuy9Gvif84zi25v5jDtALvLjyThyaTKCElkOiyXGd6IXNe771/3jrP1IRl28Lb7vLa4R/nRf+uznrh55AaVMmMet5kXVJ38+yGDshqqOLk5+67S9mmS7w4sq2v3Hon8o0ybvYaWo7gRIjPaHl44s9gbKA4vo05JgJ/dXLOhZQnE+hfVKVviZQYtTLKgsozj+Ie15QJsZ+Yo/5XU2gHFIR9gNe2E97yyeh3YW2uTZttYtziLI6+MGa4T7shTvYWx6rHPu85pOVzAmkFWbnzLo9vXWnVcRTVvFixfNCb91/VcSziRfWf5N0rLTUMcQECqS3DWbvRPAHwuMr4vDFyPdEk+NIxBygy+p7nfTFKIdEk+N6phf2opz1P3XrHiX/F7Ii/tv069wS6v+ydUXO+nGeQIHyMolZz8t8wtv2EexFgHl10df3yY8vZpmWtb9x6J/KNMm72GlqO4ESIz2h5eOLPYFSVp+GHDOhv3pZR9W4F9InVelrAiVGvazS9rzBV3VeUCbGfmKP+V1NoFQdn38cP/KWT0q7C21zodv1fQ7xlprh3u6Fe7e3PFY57umt6/qaT6ahXbHPlF2IfZ4q6Vizf9lG+Epv3YkV+yireLHieUNBuqv+ftpBWuoYagIlefbwmsxy/znAj1XE4YuR7yHHkWg6QIfW9zrpi1EOiabH9UcvvH874wakv0qcVyMe37u8OD9eI/zGXvgbc9aP+wRKWZnErOdlVsN+Mct+/WChO5ZVc7aZpAmU0PY3Dv1TmSZ5FztNbSdQYqQntHx8IRdbofVpyDET+quXiTbjXkifVKWvCZQY9RK6PW/wVZ0XlImxn9hj/lATKHt7YX/hLZ+Udhfa5kK36/scom64txWEi1WOfV7zyTQyD3txT92Kl23gr/bWfbViX2UVL1Y8/mMKdf+WYx1H7LTUMW4TKId6cXy0Ig5fjHwPOY5E3QG6bX2vk74hJ1D8l1z55eefEL25Rjy+Q7xtP1sj/Lpe+Otz1k/yBErMel7H1tgvVMn7bZK/37Hic/yTMIHStv2NQ/9UpknexU5T2wmUGOkJLR9fkz6vbX0acsyE/upljHEv0aRPqtLXBErbetnHeYNv6AmU2GP+UBMoe3hhz/aWT1q7C21zTbebtAmUWOXY5zWfTCPnk1aG87FPnT2RqW8yLrvF7AXeuh9RrqzixYrn5d66L1fEUyRWWuo4zNv+DS33E2PgfLMXR9Hn+PLEyPdElxMobet7nfQNOYGyAXbL5gi41lt+kVv2IPlv5C/jD1In1wi/tRc+77nUSZ5AiVnPm5iNHcMN3v5/ngkTqy/pcgKlbfsbh/6pTJO8i52mthMoMdITWj6+Jn1e2/o05JgJ/dXLGONeVp0+qUpfEyht62Uf5w2+oSdQYo/5Q02gvNYL+21v+aS2u9A2V3e7vs8h2k6gxCrHPq/5ZJrYlbQi/ApYpSBcWQPf0ltX9bKpORRXvFjxbOWtO6MiniKx0lLHO7zt8178mehrAsWfsT+3Ig5fjHxPhFzA/cTbpmiAjlHf66Qv5olSnePK8t+Ivxuwuffvb5dsV+TZNKvj/ucP8166FnMCpW7+xCqTmPU8xHrY8+pJGrby1sXqS7qaQInR/sahfyrTJO9ip6ntBEqM9ISWj69um45Rn4YcM6Gfehlr3CtS1idVqZP/IWNgVpsy6uu8wTf0BErsMT9GGSaaHN+RXtgPeMsnvd2Ftrmq7fo+h2g7gRKrHPu85pNp4iDSilD2VY6yBj4DuMWtexTYtCSeYymueDHjucmtuwd4fEk8RWKlpY6XedufUBLuozX2E2PgfBzp85lLKf9EnC9GvidCLuBO9bb5h4IwMep7nfTFPFGqc1xZ2Trlv+n8+TXj8M0E7iZtD2WfioOpJ0t756yPOYFSN39ilUnMeh7K73N295bH6ku6mkCJ0f7GoX8q0yTvYqep7QRKjPSElo+vbpuOUZ+GHDOhn3oZa9wrU1wykDUAACAASURBVNQnVamT/yFjYFabMurrvME39ARK7DE/Rhkm/OO7ElinJOxCL+wzveXTod2Ftrmy7fo+h2g7gRKrHPu85pNpYn/SipD36TGwC677KG/gx3nrFxTE4ze4oooXK54PUa8TKBMrLVU2IH3R033Ys6RZ/nstyvYTa4D+qhfPSQXbr4G9zf4L3rIY+Q5hF3DHe9vkfeMd4tX3PidQ6hxX1mrArW6bO7GTjBE20IS86A/gGC8dZ5XE4z9L+puCMDEnUOrmT8wyiVXPQyW3BT/K1OeYY/UlXU2gxGp/Q/dPZZrmXcw0tZ1AiZWe0PJJ1G3TMerT0GMmdF8vY7W7MkV9UpU6+R8yBuYJLaO+zht8Q0+gQNwxP1YZwtTjGwG/Jn+s818wujBn/aS3u9A2V7Zd3+cQbSdQIF459nXNJ9PEusC9pJXhY9innmYB22GdXvYtznkNfEPS2eoR8BXsO/KzsW+Qn+6W3wZcTXHFixXPLOAyL56zsWfc5mGDwOOAbbDnYr+HfSs9O3MZKy11nOLt52Isj2cB25OeFN9LOkPa9QTKRsAdXlzfAnbAfpVYF/skYHIb4De97WLke9PjSPifq7vC7WcmNsOe/PIQq773OYFS57jy+Cc/yd9nKtJSZo5LYxLXBcA+wFyXnm2xl80l71+5C3hyQVwxJ1Dq5k/MMolVz4scDVwCvA/YCau3s7A8Psnb76k528boS7qaQInV/obun8o0zbuYaYoxgRIjPaHlk6jbpmPUp6HHTOi+XsbIpzZ9Upk6+R86BmaFllFf5w2+cZhAiTnmxypDmHp817n/Xuv2MRe7u+gQYIlbtxx7hCtr3NtdaJtr21b7PIeIMYESqxz7vOaTaeIA0g4w7+9WrMKWDQxgHdSdJfH8HrsNMHmZVFHFixXP+thny4ri8f/uxxpZV2mpsgHpXQJ5f1dhA/2FFfuJOUDvjH1urSzfFrl0+WLke8gF3OrYoJG3n+O9cDHqe58TKHWPK2vbnPDbVaSlyiYlafH/rsBeKlck5gRK3fyJffIao54X+WSNOC8h/zb0GH1Jly+RjTXeDNk/lQnJu1hpijGBEis9oeUDzfq8tvVpHMZM6L5ets2nNn1SmTr5HzoG5gktoz7OG3zjMIEC8cb8mGXoH9/W2LsvitL1MPD6krjGud2Ftrm2bbXPc4gYEygQrxz7uuaTaWR77Jal67FZ23uxBnYksDb2op77sVu6imaYwb4F/1ngL9jzpndijexg7LECgK8By7DZvK7jAXgh8A2s0d+LPf+6GPgD9kLNd1L+UquYaSmzJnZ72B+AB1xaf4N1FjNdmO9hM9anFcTxMuAhbNB4TcX+rnRxnVsSZg72ua9fY7/cLMUeAzkDm82dWbxpq3xvchy+udhteNe7/T2IdXB7ZsK1re9V6YtdDnWPK+sc0o7/0oqwda2C3bL7PexE8wGXnkXA97Ff8aoeEzoGay93AfMjpKlO/ryUuGWSaNu/5JmDfXb6DOyYHsBOwm4FfoaddKxWuHX7viSk/TUp01jjzVD9U5nQvitGmuqUgd8OXt1xetqUT5M+r019GqcxE7qrl9Aun9r2SUXq5n/oGJgntIy6Pm/wNRmDut5PjDEf4pXhy7H8v530/Sevw47hLuzYrwG+RPn44RvHdhfa5mK01b7OIeqOR6+oGV+Mcuzrmk9ERMbU0aQTKO8eOC0iIiIiIiIiImNnDdJnVJdiz4OKiIiIiIiIiIjnNaR3n/xo4LSIiIiIiIiIiIyl5FN1I+x5VBERERERERER8fhf4LkNewO+iIiIiIiIRHQA9jbob2aW74m9rfz8wHjXAG7A3sXwneDUxfMS7O3KD2PHHOJ/sDdq/wl7Y3Xi0y7evwKbtkijSKiDsTeE3wf8+8BpERERERERmXbWwz4LNgL28pbPxj4JNgLeFBj3mqS/iI/Dd7Prfnu8zB1eHNt7yxd6y1/aIo0iIiIiIiIiMoZOxi76f5NZ/im3/G+EPwowHSdQ7vbi2MRbfoW3/Dkt0igiIiIiIiIiY+bFpBf9r/SWPw14xC0/tEX8020CZRXsUacR9miS72q3/AGmPtojIiIiIiIiIhNsFrAIu+j/CzY5ADADuNgtv5N2kwHTbQLl1d727/KWP9tb/pmWaRQRERERERGRMfIG0ov+I7zle3nLv95yH9NtAuVS0mNZ1Vt+ulu+CN19IiIiIiIiIjKtnEg6mfB+b/mHveUntNzHdJpAeaHbbimwg7f8qcCjbt0+EdIoIiIiIiIiImMkeXnsCHivt/wz3vIvttzHdJpAOd9td1Rm+Tfd8gVtEyciIiIiIiIi4+cg4CHss7zP9Ja/GLjP/b2iIo41sHeBXOjieQi4EvgYsDb1J1DWA/7dxXMbdpfHrcA5wNvcfvK8HFgC3AM8EVgNu4PmOmAZ9gWhg7zwVRMoqwBfwV4Eu9TFBfAUF9+vgJle+DWBB90xr1tyfCIiIiIiIiKyktoY+APphET27ybgeVRPoLyDqZ8Gzvv7LTAnZ1t/QmQn4Bc5255QED5vAuWr3vrrmPqZYhERERERERGRRlYHFpJONvwQ2A6YjX0C+btu+RLKJ1COcOvuB47F3i0yC7uzY5/MPv5vzvb+hMjv3X8vBrZ3adnDpScvfHYC5Rhv3dVo8kREREREREREWnon6WTDj7FPH2e9l6l3guRNoHwROA27myXPhtgjMiPsLpXsfvwJkRE24fL4knQXTaB8yFt+ZUl6RERERERERERqu5x0wmGbknBHUz6BUof/WM78zDp/QmQJsG1FXHkTKO/wlv0B2CAwnSIiIiIiIiIij5nH1Ls1ysT4Cs8CL46nZdb5EyLH1ogrO4Hyz6SfIL4UOzYRERERERERkdb2JJ2EOK0ibIwJlBO8OHbOrGv6WWI//FnAI6QTQesEpk9EREREREREZAWvJJ2EOLEibN0JlF2Bz2KfMb6Z9L0n2b+YEyj+o0EPYC+wFRERERERERGJ4tWkEw9frQhbNYEyDziT/MmSridQ3gN80vv3dcC6NeIQEREREREREan0AtJJhx9VhK2aQDnfW38+8ArgidhnkhNdPcLzHmBV4Bxv2VnAKjXiEREREREREREptSXphMPlFWHnUDyBsqu37lcUT1x0OYECdhfMDd7yj9eIR0RERERERESk1AzgFmyy4VFg05Kwx1I8gXKQt+4jJXF0PYEC8AzgYdJjekWNuERERERERERESh1HOhGxoCDMR70weRMo+3vrvlsQx/OB++h+AgXgLd66e4GtasQnIiIiIiIiIlJoQ+Bu0gmHrwBbALOxuzlOd8tvA64mfwJlXWyiIonjY8AmwCxgO+B4YDlTJ2G6nEAB+C9v/Z+BtWrEKSIiIiIiIiJSaA/gToq/mPN77H0pZ1H8EtkDgEdK4rgVm+joawJlJvA7L0zVS3JFRERERERERCptDHwW+AvwIDahciFwMLCaC/M1YBl2V0qe7bHHgK4HlmB3pVwCHAmsjT1Kcz/2KM+TM9u+DHgIe3/Ja2qk96U1wm/qjudRl5Yta8QrIiIiIiIiIiIiIiIiIiIiIiIiIiIiIiIiIiIiIiIiIiIiIiIiIiIiIiIiIiIiIiIiIiIiIiIiIiIiIiIiIiIiIiIiIiIiIiIiIiIiIiIiIiIiIiIiIiIiIiIiIiIiIiIiIiIiIiIiIiIiIiIiIiIiIiIiIiIiIiLjajPgu8DtwBLgT8Bug6ZoPJXl0y3Ag8CWwyRNxsQTgEXAXcAuwyYlurbHdgvwEPDkiGkax33KZJrEcfB24AGmjjvTuQ+aLvLKLZa++ryyc56V7XxoEvuOcafzbREZa6sCfwZGmb8jh0zUGKrKp2Xu3zsOkjoZF7uS1o23D5yW2Noe2xBtRO1S6pjUcTBJp1+/p3MfNF3klVssffV5ZftZmfrdSe07xpnOt0Vk7O2NdUTLgX2BWcC2wFZDJmoMVeXTUB36W4FHgAU971fyzQP+CtwJ7DxwWmIrO7Y69TB2Gxlin9K9Ifq0SR0H8y7Ep3MfNF3GO02gTB+T2neMs3E93xYRecxbsI7o8qETMuaq8mmoDv39br9n9LxfEV+dehi7jQyxT+neEH3apI6DXV6Ij6PpMt5pAmX6mNS+Y5yN6/m2iMhj3ol1RBcOnZAxV5VPmkCRlZkmUCSWIfq0SR0HNYEymTSBMn1Mat8xzsb1fFtEapgP/Bh7GdffgcOBGRHjnwccB1wPLMVeivQdYBsvzCzgbuB+YOOCeIpeRnYbcKv7/ze7/SwBfuKWHcqKzxcmf7/y4tkUOAq4CLjDpfVG4GTgqSXHtxHweeAat997gN8CRwBrZcKu6ZZf7o7lXhf27dizkHVVHXPI/urmU1mHHnJ8Vfn3oZJ0LcPKLRFShn5e7gKcjtXF+4BfYrdYFum77N+H3ep5TkmY92C3fp/iLWubL0V17GaKX3DW9Hjr9BNFno0d841YX5J1qFt/esH2n8Lq0tHesuyxNamHfhvZBvg+9euUr699xuqX2taz3YCzXZpvdcfwD17Yg4BLgYeBv2HlNrsg3llYuV+MvWR0CXAD8A1gh4LwMcagOn1Ik3It0+QY6/bvRZq2z5A6tQXwTRf3w27bt2DnI0UX4kV9UFf1qulxDVE3+h4HQ8qtSJN6FtrnNc2f0AmUJu2zizGsTJ99R9P9+bo+x2paF9q0E1+M820Iz9eQ7eped4isFGYBf2HFBnxopPjnAtfmxD8CLvHCrektL3rbdNFAvMz9HZaJ/263/t8K9j8CLnBhNsI63KJwDwDb56RpO6xDKdruMC/sE4ErS8KeTv2LlapjDtlfnXxK9p1XDiHHVyf/3l+yfimwiYsrtAyTvHwPNjmR3e4R4Hk52w1R9rt522xREOZyprbhtvlSVsdi1YW6/USROdhAPgL+KWf9eaT1Zc2c9de49a8qOba69dDf9ijsgqJuncrqY5+x6mbbenYI+e3vDmxMOLUg3lNz4tyQtB3k/T0CvD6zTYwxqG4f0qRcizQ9xrr9e56m7TOkTj0NuzjKC3+K9/95eV9WJjHrVchx9V03+h4HQ8stT9N6FtLnheRPyARK0/bZxRhWpM++I2R/ia7PsULrQkg7yWp7vg3h+Rq6XZ1zQpGVxhvJb0B3Ror/cBffFcBO2ITN5sAHgZ964dqevI6wzuy3wNbYQPycTLiyW+W2xH55OhqbVZ7r0rQHcJXb7uTMNqtinxsbuf/uAczEOqf9sE7wrV74c13Yy7FZ6plYB34Q1gGNgHcVHHtWnWMO3V/oLYVN99c0/6puaQ4pQ/94Rtjb0Pdx2z0Hm5EfAb/PbDNU2c/w0nR4zvqnkNaLJ7plbfOlrI7Fqgt1+4kyZ7s4PpNZPoupJ9cvzqzf3C1fgp3EVh1bk8dpmtSpMl3uM1bdjNH+/uDSuxY2Ni0lPZEdYRdkm2Pt7Mveds/OxPkLt3wxcCCwDnZHwa7Ar926h5n68sMYY1DTvG/zmEbIMULYbfhN22fTOrUKVvYj4Dqszsx2+zqLqecmTSZQYterkLbSd93ocxxsU255mtazkDSH5E/IBEpI+4w9hhXps+8I3V8f51ht6kKssb3NIzyh5Ri6Xd1rLZGVwlFMHeT8v3kR4v+6i+vDFeFinLwuAtYt2Udo5/8aL37fy0kHrc0r4tjDhb0dWC9n/UFu/R9rpqnqmNvsL6RDD9lfk/yDdhcbRWUI6fEsxAYSX5LGbHsYsuw/5cLn/SKX3P59bs246uTLIorbVay6ULefKJPU24WZ5clb7s93//18Zv1b3fLsCXqMCZQmdapMV/uMXTeL1Klnl2EnY74FpOk+gamPlq4G3OTW+b9E7uVts1fO/uZgtyKPgC95y2OMQU3LO7RP24uwY4SwcbBJ+wypU8+lOG9nAF8sWV81gRKrXoW2lb7rRpnY42CbcsvTdByI3c8W5U/TCZS9vH3vlbNNUfuMPYblCU2bn74mfUfo/oY8x4LquhCrzoVOoOxFWL6GbuenZRHl11oiK4U3kjYm/y/WHShHuPiuo/ikFOKcvO5bkZbQCZRnuO3uySxPfqmqc4JzjAu7oGD9Jm79o+TfnplVdcxt9hfSoYfsr0n+QbsTyqIyhPR4npWzbg3S2zR38pYPWfY7kraF7GM8l7nlB9eIB+rlS1m7ilUX6vYTZeaT5suG3vKPumV7Y2X5p8x233fr35lZHmMCpUmdKtPVPmPXzSKh7e/1bt0d5D9G9D23/jhv2bFu2W9L0vNpF+Yqb1mMMahpeYf2aaHHCGHjYJP2GVKnjqb8eMrepVE1gRKrXoW2lb7rRpnY42CbcsvTdByI3c8W5U/TCZTQ9jmfuGNYnr77jtD9DXmOBdV1IVadC51ACc3XNuVf91pLZKVQ9A6UQyLFPxebrRxht4SdiD0zmxXj5LVqgK7qqGZgtwZ+H3s50oNMzZP7M+F/7pYfVbFfsJf0ZvO46G9+jfiqjrnN/kI69JD9Nck/qHdC2bQMi47Hd69bv5u3bMiyh/TWVv8xni3dsqWs+OtAF/lSFCbkeOv2E1WS28nf4C07H3tJ2irYScOI9PGmVbDJ4hGwWY1jgzhfxMmrU2W62mfsuhm7nu3j1t1SsL/j3fqTvGXnuGXZX898ya+Ly7xlXY5BReUdepEceowQdhHUpH2G1Knvun9/pSQNTfM+dr0KbSt91w3obxxsU255mo4DoXnbNH+aTqC0aZ8xx7A8ffcdofvr6xwrZl2A5mN76ARKaL62Kf+611oiK43NgTOxr/DcSPyv8KwH/A9Tnx08m6m35Q09gbIa9pKpso4325H+zi3PexdF1gUVcSd/N7Lim8XzVB1zm/2FdOgh+2uSf1B9QhlShkXH40uen93dWzZk2QN8xG3jP8bzAbcs+5b+rvKlKEzo8dbpJ6p83G33P+7fs7FbgE/PrH+T+/cu7t/ZW6aLjg3iTGbk1akyXe0zZt3sop49z60rutBNHhFY4C1L2uYRJWn1Hz1Ywy3rcgwqKu/Qi+TQY4TwOzHrts+QOpW8L+NTJftvmvex61VoW+m7bvQ5DrYptyJNxoGQNIfkT9MJlDbtM+YYlqfvviN0f32cY8WuC9B8bA+dQGmbryHlrwkUkYEknwtLOpjrSV949XjSBvuUgu1DT14TZR3VO9y65djtkk/COleAncnvSJNO+z8r9gvpy8G+UCNsHVXH3GZ/IR16yP6a5B9Un1CGlCG0u/AcouwhvdtkRPoYzyXu36/NhO0qX4rCtD3esn6iyrPdNrdik8DJiUDyRaLkWfJvuX8n74zJ+5VrZZhAiVk3u6hnIRe6yXsCjsvbwHmdC/Ogt6zLMSj2RXLoMUL4BEqiqn2G1KlT3TZ93YESUq9C20rfdaPPcbBNuVWpMw6EpDkkf5pOoLRpnzHHsDx99x2h++vjHCt2XYD+JlBC87VN+WsCRWRgW2Bvfx5h72ABew45GWh3KdiuywmU5BbAE3PWFXWk33LLT6vYL9iL6kbA/9YIW0fVMbfZX0iHHrK/JvkH6QnlmQXrQ8oQwgbEIcs+4f9CswXp8T0uE66rfCkKE+t48/qJKquQvgDtadjJ1wh4uls/E/vyRnJyeh7FfU7VBEpRPSzbNhE6gRJ7nzHrZhf1LORC9yS37JclaU3e3XCRt6zLMajqIrmsXPOEHiO0n0BJFLXPkDr1BbfNbwrW+2Uz1ARKaFvpu270OQ62Kbe6ysaBkDSH5E/TCZQ27TPmGJan774jdH99nGPFrgvQ3wRKaL62KX9NoIiMgXOxhvhub9mNbtmRmbAzSAfqriZQznPr8ma7301+R5q8+fxh8p89PYT0Lf4HuLAPUf89F2WqjrnN/kI69JD9Ncm/5N8j8r8+A2FlCGED4pBl7+8jyY/D3P9/OyfceXSTL0VhYh5vXj9RZQHpxNKF2Evg/BdFJred747dGn0z+Y8sFh1/VT0s2zbR9CSrq33GLKvziF/PQi50D6T8om0drMxHTO1foLsxqKi865RrnjbHGGsCBfLbZ0idSp65f5QV7/5ZBfgGw0+ghLaVvuvGefQ3DrYptyaKxoGQNJ9H8/xpOoHSpn1CvDEsT999R+j++jjHOo+4dQH6m0AJzdc25a8JFJEeLcSej90R+2V8LvBm7EWXI6a+aGmBW3Yf8Crsds0dWPEFUV1MoHzerbsN+EfsudMnkb5MLq8jXRv7bNoIuALrMGdinX3yOb6jXdjVgavdsuuxDv8J2POFmwKvdsd5bMUxJKqOuc3+Qjr0kP01yT+AV7ply4EXuLC7uf9CWBkWHY8vb0AcsuwTG5O+8X2R++9LcsJ1lS9FYUKOt0k/UWU/t81F2MnljzPr3+vWJyflX21wbFBdD8u2TTQ9yepqnzHrZhf1LORCd5Y7lhHwd2B/7Ln32djt75e6dX/D2rFvAd2MQUXlXadc87Q5xpCLoCbtM6ROPZ70LoPLsS9YzMR+BT6HNI+a5H3sehXaVvquG32Og23KLU/TcSAkzSH503QCpU37hHhjWJ6++47Q/fVxjhW7LkB/Eyih+dqm/DWBItKjG5h64un/nZwJ+yTsTeN5Yb9C2rC7mEBZn/S2yezfX7BbJvNOOvbFBri87W4DtvLC7ojddlmUHyPiTaC02V9ohx6yvyb5N4d0QPX/tnHrQ8swdEAcqux9yQnUCPsk5+o5YbrKl7IwTY+3ST9RZQ5Ty+V9OWnz439pw2Orqodl2yaanmR1uc9YdbOLehZyoQt2AXdHyfEsJr0l3tfVGFSU93XKtUjoMYZcBDVtnyF1aj/Si+3s3+ewW86b5H0X9SrkuPquG32Pg6HllqdpPQtJc0j+NJ1AgfD2CfHGsCJ99h1t9tf1OVbsugD9TaBAeL6GbqcJFJEe7YK9TXwR1hHejz0v+3am3pKY2BZ7K/Zd2AuMLsR+iQH7rNkS4MmZbRa75UVfTkgciA302a+UJOZjg/Qd2C8eV2FvPJ8LXAP8tWC7HYFTsJOxJcB12Hfp5+WEXR/4JPapuvuxWw4XAT/Anu+t+nUpUfeYQ/ZXlU/JvrPlELq/Jvn3DKxOPOj+zsJm1BPzaV6GZccDNlu/FPsluk3aY5W97wDsFtdlwCdKws0nPF/K6lhZmCbH27SfqPJt7Lbye4HtMutmuDQtx35lyb4zJlF2bFX1sE2dKtLlPmPVzfnEbX/PAh7BPtud5yisnD+Xs25j7IT5z1h+PQD8ETvOvPaZaDMGheR9VbmWCTnGqv49T0j7DKlTe2J3LtyD3QV0LvBCt+4HWB5mHxUpaqdd1aumxzVE3ZhPv+NgSLnlaVrPQtM8n2b5U7afsnWhfRDEGcPK9NV3tNkfdH+ONZ94dQGaj+1tzrchPF9Dtqt73SEiIiIiIiIiIiIiIiIiIiIiIiIiIiIiIiIiIiIiIiIiIiIiIiIiIiIiIiIiIiIiIiIiIiIiIiIiIiIiIiIiIiIiIiIiIiIiIiIiIiIiIiIiIiIiIiIiIiIiAqwG/Al4ENhi4LSIiIiIiIhIS7cADwFPHjohY2gz4LvA7cAS7GJ4N7fuFuzCeMthkjaIsvyQFb0YGAE3ADNqbnM78AArV72KbZLyMC+tTwAWAXcBuwyQpnG3svRD4z7GTFI7y+oi7Wq3k2Uc29c4pilrktt9lenahleWMVOksTOxC7W6f9d52y5zy3bsMb2TYFXgz6yYd0e69StbvlXlh6zoFCyPPt5gmyRfV5Z61YVJysO8tO7qLX/7EIkaYytTPzTuY8wktbOsLtKudjtZxrF9jWOasia53VeZjm14ZRozRRo7i2YTKNd7205Chx3bW4FHgAUlYfbG8mU5sC8wC9gW2MqtX9nyrSo/ZKq1sTu7RjTLoyFPTuq0i0kwSSd4eWmdB/wVuBPYeYhEdaxNPVuZ+qFxH2MmqZ1ldZH26d5up5txbF/jmKasSW73Vbpow0OfV61MY6ZIFJ/HGs1ZFeEmocOO7f3YMZ9REuYtLszlBetXtnyryg+Z6l+w/Pptw+2GPDmp0y4mwSSd4E1SWmNpU89Wpn5o3MeYSa67k5x2iWMc29c4pilLbaeZoc+rVqYxUyQKTaAUq9OhvdOFubBg/cqWb1X5IVOdj+XXuxpupwmU9ibpBG+S0hpLm3q2MvVD4z7GTHLdneS0Sxzj2L7GMU1ZajvNDH1etTKNmTKNzQd+jN3a/3fgcOq/XLKpkAmUbYDvA3cD9wG/xG7/KrImcAQ2s/kAcC/2i/vbsefumpgFHApcjL3AaQn28s1vADsUhL8buB/YuCDO7MuuPkTxY03LgE1dGorC/MqLu2qga3I8z8Zu8bvRbZd1qFt/esG+PuXSc3TB+jZpq5sfReYBx2GPjS3FXpL2Hayu+W4DbnX/vxtwNlYHb8Xq5D94YQ8CLgUeBv6GHf/skjQ0rVtg7fKfgd9hdSjv+K8q2HY+8Kg73nk567cAvonlxcNY+3mL22feyUlIXU/Uyf867aLKpsBRwEXAHW5fNwInA08t2MYv812w+l2372mah2Xq1lEI6/NC0noz+S8T7LKdND22puXXpp7V7Yf8NL0ZK9MlwE8y8YX0CV3mfZ6iMaZpWxuXdjbJaa9br7Lt9n3YrfPnlMT9Hmx8PyWzvE17LEtjkY2w88Zr3Hb3uP0dAayVE35c2tBi4C/u/7fG+u7FWJ79P+D1BWkpO4erm/ebYOfz9wMvy4nnLVi+XFSQhrppmuTxNdH1OBuSR3nqjL1djHchx1zW5uuOmaH51qS/aHpsTeqKrARmYZ18tiIf2tH+mk6gHIV1lNn0PQI8L2e7JwJX5oRP/k6n/iTKhljDKorrEVYcBNf01he9DTzb0b+f4n0sxQbDfysJc4EXd9ng2/R45mAd0Aj4p5z4zvPSuGbO+mvc+lflrGubtrr5kWcucG3Btpdkwi5zf4dgJ5zZ8Hdg5XxqQXynRjrexPdKtkn+/lSwz4+49aflrHsaNtDkxXeKW+gWpAAAFoVJREFU9/9+vQqp61A//+u0izIbUTzJNHLrts/ZLinz95Bf5kV9T0geFmlSR0P6vNC0FvUvXbWTkGNrWn5t6lmTfnkZcFgmzN1emNA+oau8L5JXB0La2ji0s0lPe516lYTz493NC1v0KfukLvrngm3aY1Ua82yHXYgV7e+wTPhxakPLsB8QXkP63rHs38cKtsurA03z/iS3/Abgcd7y9bG8H2HvnqgjVptP4hqHtgPdj7OheZSnauztYrwLvZ4qa/N1xszQfGvSXzQ9tiZ1RVYSbyS/QtzZ0f6aTqCMsDc174NdsD0HGxBGwO9ztjvXrbscm3mdiTXGg0gHjbqPL/zChV8MHAisg/3SsCvwa7fuYaa+9Cj0ohK6f4Qn5HjOdss/k4lrFlMntl6cWb+5W74Em4ipEpI2CLsN8HC3zRXATu5YNgc+CPw0E9avh3/A6t9aWLtZStqZJ4P45thJ3Je97Z4d6XifT5qnBwHruu0OxE7QllB+8nCV237/zPJV3LGNsC9h7eHSshMrvgg6xgRKk/yH8FtNt8R+ITwa+2VmrkvzHqR5cXLOdiF9T2geFmmSR037vDZpLTuJ66KdhPTnoWNHl4/wJGlajv3CtTVWH5/jhQntA7vK+yJ5dSCkrY1DO5v0tNepV364JN4ZXjoPz4n3KV68T/SWt2mPVWnMWhX7MWDk/ruH29+GwH7YxdZbM9uMUxtKLiIfBa4GXgI8HqtvP/HyZNuCtGTrQNO8Xw+b+BlhP0Qm/tstazJxGqvN+3EN3Xag23EWwvMoT52xN/Z4F3LMfprK2nzZmBmSb037i6bH1vS8VVYCRzG18/H/8m7zb6vpBMpCbBD0vZz8NO7hlt2ODR5ZB7n1f6yRzr28feyVs34OdpvaCPiSt3xcJ1D2Iux4kv0tzIRP3qCdvFPj85n1b3XL63QsoWnz09dkAuXrbpsP1wib5OdlWCfuW0Ca7hOY+tjbasBNbl32V7K9CDveT7llJ+Zs8wW3rujTxM9y6+/EBgrfcymukzOALxasD63rTfIfunlW9zUuzkU560L6ntA8LFI3j0L6vDZprTqJi9lOQvvzkPKDfiZQFmETn1l7eenaK2d9WR/YRd6Xafo+hKK2Ng7trMq4p72qXmXD+fEm40ner6fJbf7nesvatseqNGYl+bgEu1Cpshfj1YaSOH+Dff3OtyY2Fo9Y8cepvLIKzfvkPOxhbIze3f37fuo9AluWpjLjPr4muhxnq5TlUZ6qsTf2eNfmmOu0+dB3oBTlW5P+IuTYmp63ykrgjaQNzP8blztQnpWzbg3SW9V28pYf45YtKIhzE7f+UfIfOfEd68KWfa3k0y6M/86JcZ1ACT2e+V56N/SWf9Qt2xsri+xjI993699Zsr+2aYOwTvgIt811FJdRoqwevt6tu4P82xiTx22OyywPPd7PuWVfzAn/Jbfu2IL4kvUn5Kw7uiI9Rc8Xh9b1JvkP3UygPMPFeU/OupC+JzQPi9TNo5A+r01aq07iYraT0P48pPygnwmUolvm2/SBXeR9maYXU0VtbRzaWZVxT3tVvcqG8+Pd0dtf9jGey9zyg71lbdtj3cdFEsndHXXb47i1oSTOos/OLnDrs+9syyur0LxfBZvASc65F7r/bzJhWpSmMuM+via6HGerlOVRnpCxt8141+aY67T50AmUonxr0l+EHFvT81ZZCRS9A+WQjvbXdAKlqDO8163fzVv2Y1Y8jqK/+RX7P8eFy/5S4UtmQpd5y8Z1AiX0eCC9dfIN3rLzsRe0rYINaiPSW31XIf11ZbOS/cVIW0gnPBebvR5hv8yciD1fm6esHu7j1t1SsO3xbv1JmeWhx/sSt+xB4LXYr1rrYOWSPE71ypy41iC9lXe3nPXfdeu+UpKevDrb5h0oi6iX/9DuwnYGdvvm97EXfz3opWmE/RKXFdL3hOZhkbp5FNLntUlr1UlczHYS2p+HlB/0M4FSlKY2fWAXeV+maH9N29o4tLNJT3vdC9uicMkt7/5jPFu6ZUuZ+utxV+2xyM/ddkdVBXTGrQ1VHfe/u/V/r7Fdm3Pbnbw4R9gjCKsXpKlIrDZfFlciVtt5vNt/Xh7t48J0Oc4mQvIoT8jYC+HjXZtjrtPmq8bMpvnWpL8IObam562yktgcOBN7j8KNjN9XePIkz6jt7i27gHoN4kby397u+50Le0RJGP+2wjXcsnGdQAk9HrDHQkbA/7h/z8Zukzs9s/5N7t+7uH9nH/sp0iZtobPY62HH459YnM2Kt/6V1cPnUX5ildxWuiCzvM3xXsOK9Tn5+wn57fYVbv01BftKniH+VEl68upsm7peN/8h/MJ2NayOlvUFISd4eX1PaB6WqZNHIX1em7SGnMSFtpPQ/jyk/GDYCZQ2fUIXeV8mb38hbW1c2tkkp73tBEryYnH/MZ4PuGXZr+t11R6LJG0i7x0tZeHHpQ1VHfeb3frFNbZre257iRfmPwvSUyZWmy+Kyxer7ZRNoPgvVe1qnIXwPMoTOoESOt61qXNtJ1BC8q1JfxF6bE3OW0Wi63ICJXnh6RdaphHSd3uU3dr8OhfmQW/Z40kb1lMKtis6SepyAiX0eMBejjbC3m49g/QkJHk7f/I+lG+5fyfPT9f95ahN2tp+Sz75VFpSn65n6ktvuzixCj3e/d2yH2LHezc26bkQ+BeKvy71I7fdkQXrT3Xrm/4y2qauJ6ryH8IvbN/htluOPXL2JGxgBrutOuYJXmge1lGWRyF9Xpu09jmBEtqfT+IESps+cBwmUELa2ri0s0lOe9sJlORukxHpYzzJxfZrM2G7ao9Fkoucuhf849aGqo47+ULJtTW2a3Num5w3JF9UvI+pLwauI1abL4rL1/f4mog9zkJ4HuXpewKlTZ1rO4ESkm9N+ou214p1zltFoutyAuUEt+x/W6YR0k/A/bIkTPJc5kXeslVJO/JdCrYr6uiTDu3Mkn2GnqiHHg/YIznJy9eehnVQI+Dpbv1M7A31yQTLeZQff1abtLWdQElsgf0SNMLeC5To4sQq9Hh/5pY1ef7yCaQnTkWfq0xeQPubgvV+nd6xYHnTup5VlP9Qr13kSW7TzHvpbuwTvNA8bCIvj0L6vDZp7XMCJbQ/b3tC2bSeQfsJlDZ94DhMoIS0tXFpZ5Oc9rYTKDD1l9stSI/3cZlwXbXHIt9y251WM/y4taEkzqLb/L9Dfn+Tl5bQvF8L+xV9hH2V6FL3/99rGE+sNl8Ul2+o8TURa5yF8DzK09UEStF41+Z6qu0ESki+NekvYl0rlp23ikTX5QTKAW7ZQ1S/46TKgZR3yOsAN7v12RdyJQPWkZnlM0gHgrx4D3HLy74pHnqi3uZ4IH3h2eFu3/cw9Y6H5BbL3bEL9pup/xhYm7TFmkCB9LNm7/aWdXFiFXq8f3TLPog9RlXHv1KdP8lz4Y+y4p0kqwDfKElvaF3Pk5f/UK9d5DnPbZf3i8S7iXuC1yYPm8jmUUif1yatfU6ghPbnoSeUofUM2k+gtOkDx2EC5Tyat7VxaWeTnPYYEyh+vU/uivh2Triu2mMR/wsym+WsP4SpbWHc2lAS5zmsOF5vgOXjCHsXSlVaQvM+GYOTSaXdSfPoBQ3iidXmi+LyDTm+JmKMsxCeR3liT6BUjXdtrqfaTqCcR/N8a9JfxLxWLDpvFYmuywmU1YGr3fLrsUbyBOxZ102BV2Mzm0VfKvHNcnGMsJd87Y/N5s/GHllJZvL/xoqfqFvg1t0HvAq7tWsHVnxxUfbYXumWL8cGt5nYi5/8z86Gnqi3OR6wlzmNsF9ulrhj8b3XrU86k68WpC9Pm7SFTKAsxJ6l3RH7lW0u9jzyUheX/7KtLk6sQo/3a0ytPw9gdwZdi52kHcGK+XOxC3swxR5POot+OfbSuZnYTP85pHUyLx8W0LyuN8l/qNcu8iR9zW3AP2L5+yTSl/7FPMFrk4d56uZRSJ/XJq19TqCE9uehJ5Sh9QzaT6C06QPHYQIlpK2NQzub9LTHmEDZ2NvvIvffl+SE66o9Flkb+8zoCHvx6e5Yfm1G+knRo73w49aGkjiTi9Q9XFq2J/0yzt2s+BnVvLSE5P3OWLkuw8bkRPJL/TVYntURq80XxeXrq+1At+MshOdRntgTKFXjXZvrqbYTKCH51qS/CDm2puetItF1OYGCC38rUy/esn91JlDAOufk6yV5f4tJH2PxPQn7Qk3eNl8hHcizxzaHtAPw/7bxwrQ5UQ89niRtS7yw78us3zET10sL4ikSmraQCZQbSvZzciZsVxcnIce7DuUvkR0BN2EDANgvNSNsRn5uQRoT+5GegGT/Pof9gpWXDyF1vUn+Q712kWd90kfPsn9/wSagYp3gQXge5mmSRyF9Xmha+5xACT220PILrWfQfgIFwvvAcZhACWlr49DOJj3tMSZQIP3hY4TVwaKvtHTRHsvsy9TzDv/vNmCrTPhxakNJnN8uSMsybJKnblqa5P2qpO+yOT4Tz8bYDx4j7P0SdcRq82XHl+ir7UD342xoHuWJPYFSZ7wLvZ5qO4ESmm9N+oumx9b0vFUkuo9gjeubFeEWYw3hyQXrr8dm/nbIWbc+8Ens87v3Y7dpLQJ+gD2nVucXxcTGWCP6M/bisQewRyk+Ccwr2W5b7C3Sd7ntLiT9xOzPKT62Z7iwD7q/s5j6K8GB2CCSfUN+oirfQo8H7ETgUeyzaNtl1s3A8ns59gtP9vnpOkLSVpUfeXbB3qS9CMur+7FfhN7Oii9iLcvPZwGPYJ+CzHMUll+fK1jf9HjfhXXW38dm5NfEfr16EjZjntyefIILn7yrpu7zzntiv+bcg51gnQu80K37Adbe8l4W27SuN8n/RFW7KDIfG9zucOm/Cvtq1FxsMuqvOdu06XtC8zCraR6F9HkhaU3yJvseni7bSdNja1N+ofWsbr9c9f6ikD6wy7xvsr/5NGtr49DOJj3tdetVVbgDsIn2ZcAnKuIKbY9N3t3l2xE4BZvAWAJcBxxDcXsYlzbkX0S+COu/H8Lq2OkUvzesLC11835frD9axNRPUSfe7Y7pDuqdD8dq82VxJfps932Ms/Npnkd5QsZeaD/ehRxznTZfNWbOJyzfmvQXTY4t5LxVREQG9gTsBPc+bOIkT/JM66+wCa3r3b/37SOBIiIiArS780ZEREREWko+HX1zSZjkzeI/wH6pSW5bLLodW0REROLTBIqIiIjIgLYjfd7y69hJ2ZrAatgjPEditxGPsMdn/sv9f+h37kVERCSMJlBEREREBvZdyl945U+Y/BF79nv7/pMpIiKyUtMEioiIjLXNsIvL27GX+/yJ9JNSt2AvRwp9gVlXnoC9jOguil8mJuJbBXg9cCb2tZ2l2HtR/orV/+cOlzQRERFxFjOe554iIiKsir1tPftL/JFu/bj+CrAraVrfPnBaRERERERERGSa2xubhFiOfW1kFvZZ1eR730NNoLwV+0zcgoL187A7B+4Edu4pTSIiIiIiIiKyknoLNkFyecH6oSZQ3u/2e0bP+xURERERERERWcE7sYmKCwvWawJFRERERERERCbCbcCt7v/fDFyPvez1J5lwawJHYHeTPADcC/wWe0fIqpmwh1L8JZJfeeHKJlCa7C+xEfB54Bp3DPe4bY4A1gI+VJKuZcCmXlw3U/ySsVnuGC/GXjS7BLgB+AawQ0Ha/HzeBTgduBu4D/gl9riTiIiIiIiIiIypZe7vMKZOKNzthXkicCXFkw+nM3VS499Kwl6Q2XfeBErT/QFsh01QFG1zGOmdJ3l/S4FNaqRtQ2xSpyieR7CvsWQl+fwe7J0weds9L2c7ERERERERERkDyUTBcuxuja2BucBzvDDnkr7LZG9gJna3x0HYRMsIeFdO3KGP8DTd36rY55FH7r97uG02BPbDJm3e6oWv8whPUdp+4ZYvBg4E1gFmY1/u+bVb9zDpi3Kz8Y2wLxPtg91l8xzs7pUR8PuS9IiIiIiIiIjIgJIL+0XAujnr93DrbwfWy1l/kFv/x5x1IRMoIft7uVu2BNi8YF++0AmUvUgnQfbK2WYO9qjOCPhSQXwLsUkXX5L+EfYFIBEREREREREZM8mF/b4F649x6xcUrN/ErX8Uu6PCFzKBErK/L9PspbChEyjHumW/Ldnu0y7MVQXxPStnmzVIH+vZqSzhIiIiIiIiIjKMqi/h/Jji931k/+Zntg2ZQAnZ38/dv48qPdJU6ATKOeTfXeJ7DelLaavi893r1u9WEreIiIiIiIiIDKTqwv4C6k1m3Ih96cYXMoESsr/fuWWHVxxrInQCJdnPESXbPddL4xoV8fmSd7vsXpZwERERERERERlG1YX92W79FwLiDplACdlfMunynzXDh06gnO+WHVey3etcmAdrxOfTBIqIiIiIiIjIGKu6sD/Brf/fgLhDJlBC9vctt81pNcMnEyhnloTJS9tJbtkvS7Y72oW5qEZ8Pk2giIiIiIiIiIyxqgv7A9z6h1jxHSdVQiZQQvb3VtLPB2+Ws/4Q4LDMv0fAJSVx5qXtQNLHc/Lyax3gZrf+sMw6TaCIiIiIiIiITLCqC/vVgatdmOuxCY4nYO/32BR4Nfbi12Nztg2ZQAnZ39rYZ49HwBXYJMRMbDLl62750V74V7ply4EXuLC7uf+WpW2WS9MI+DuwP/YeltnA3sClbt3fXJqqjtWnCRQRERERERGRMVZ1YY9bdyvlL3WNNYESur99gSUFYW8DtvLCziGdcPH/tqmRtp2BO0rStRh4eoNjTWgCRURERERERGSMLcYmHrasCLc+8EngD8D92CM2i4AfAG9k6t0biQOxuzxOr9j3kyPtb0fgFOAWF+91wDHAvJywz8Amdh50f2dhd5hk05aXLxtjEzh/dts+APzRpTdvX358eccKdmfLUmCHgvU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Eu7/A9jai8tzuEeFAAAAAElFTkSuQmCC"/>
          <p:cNvSpPr txBox="1"/>
          <p:nvPr/>
        </p:nvSpPr>
        <p:spPr>
          <a:xfrm>
            <a:off x="1115600" y="742950"/>
            <a:ext cx="9074700" cy="71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b="0" i="0" u="none">
              <a:latin typeface="Verdana"/>
              <a:ea typeface="Verdana"/>
              <a:cs typeface="Verdana"/>
              <a:sym typeface="Verdana"/>
            </a:endParaRPr>
          </a:p>
        </p:txBody>
      </p:sp>
      <p:sp>
        <p:nvSpPr>
          <p:cNvPr id="393" name="Google Shape;393;p47"/>
          <p:cNvSpPr txBox="1"/>
          <p:nvPr/>
        </p:nvSpPr>
        <p:spPr>
          <a:xfrm>
            <a:off x="188750" y="666750"/>
            <a:ext cx="8610600" cy="240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Verdana"/>
              <a:buNone/>
            </a:pPr>
            <a:endParaRPr sz="1200" b="0" i="0" u="none">
              <a:solidFill>
                <a:schemeClr val="dk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1400"/>
              <a:buFont typeface="Verdana"/>
              <a:buNone/>
            </a:pPr>
            <a:r>
              <a:rPr lang="en" sz="1200" b="0" i="0" u="none">
                <a:solidFill>
                  <a:schemeClr val="dk2"/>
                </a:solidFill>
                <a:latin typeface="Verdana"/>
                <a:ea typeface="Verdana"/>
                <a:cs typeface="Verdana"/>
                <a:sym typeface="Verdana"/>
              </a:rPr>
              <a:t>Multidisciplinary Research Program of the University Research Initiative (</a:t>
            </a:r>
            <a:r>
              <a:rPr lang="en" sz="1200" b="1" i="0" u="none">
                <a:solidFill>
                  <a:schemeClr val="dk2"/>
                </a:solidFill>
                <a:latin typeface="Verdana"/>
                <a:ea typeface="Verdana"/>
                <a:cs typeface="Verdana"/>
                <a:sym typeface="Verdana"/>
              </a:rPr>
              <a:t>MURI</a:t>
            </a:r>
            <a:r>
              <a:rPr lang="en" sz="1200" b="0" i="0" u="none">
                <a:solidFill>
                  <a:schemeClr val="dk2"/>
                </a:solidFill>
                <a:latin typeface="Verdana"/>
                <a:ea typeface="Verdana"/>
                <a:cs typeface="Verdana"/>
                <a:sym typeface="Verdana"/>
              </a:rPr>
              <a:t>) program supports this project to develop an aerosol algorithm for littoral regions using the next generation geo-stationary observations (Advanced Himawari Imager (</a:t>
            </a:r>
            <a:r>
              <a:rPr lang="en" sz="1200" b="1" i="0" u="none">
                <a:solidFill>
                  <a:schemeClr val="dk2"/>
                </a:solidFill>
                <a:latin typeface="Verdana"/>
                <a:ea typeface="Verdana"/>
                <a:cs typeface="Verdana"/>
                <a:sym typeface="Verdana"/>
              </a:rPr>
              <a:t>AHI</a:t>
            </a:r>
            <a:r>
              <a:rPr lang="en" sz="1200" b="0" i="0" u="none">
                <a:solidFill>
                  <a:schemeClr val="dk2"/>
                </a:solidFill>
                <a:latin typeface="Verdana"/>
                <a:ea typeface="Verdana"/>
                <a:cs typeface="Verdana"/>
                <a:sym typeface="Verdana"/>
              </a:rPr>
              <a:t>) and </a:t>
            </a:r>
            <a:r>
              <a:rPr lang="en" sz="1200" b="1" i="0" u="none">
                <a:solidFill>
                  <a:schemeClr val="dk2"/>
                </a:solidFill>
                <a:latin typeface="Verdana"/>
                <a:ea typeface="Verdana"/>
                <a:cs typeface="Verdana"/>
                <a:sym typeface="Verdana"/>
              </a:rPr>
              <a:t>GOES-R</a:t>
            </a:r>
            <a:r>
              <a:rPr lang="en" sz="1200" b="0" i="0" u="none">
                <a:solidFill>
                  <a:schemeClr val="dk2"/>
                </a:solidFill>
                <a:latin typeface="Verdana"/>
                <a:ea typeface="Verdana"/>
                <a:cs typeface="Verdana"/>
                <a:sym typeface="Verdana"/>
              </a:rPr>
              <a:t> Advanced Baseline Imager (</a:t>
            </a:r>
            <a:r>
              <a:rPr lang="en" sz="1200" b="1" i="0" u="none">
                <a:solidFill>
                  <a:schemeClr val="dk2"/>
                </a:solidFill>
                <a:latin typeface="Verdana"/>
                <a:ea typeface="Verdana"/>
                <a:cs typeface="Verdana"/>
                <a:sym typeface="Verdana"/>
              </a:rPr>
              <a:t>ABI</a:t>
            </a:r>
            <a:r>
              <a:rPr lang="en" sz="1200" b="0" i="0" u="none">
                <a:solidFill>
                  <a:schemeClr val="dk2"/>
                </a:solidFill>
                <a:latin typeface="Verdana"/>
                <a:ea typeface="Verdana"/>
                <a:cs typeface="Verdana"/>
                <a:sym typeface="Verdana"/>
              </a:rPr>
              <a:t>) ) </a:t>
            </a:r>
            <a:endParaRPr sz="1200">
              <a:solidFill>
                <a:schemeClr val="dk2"/>
              </a:solidFill>
            </a:endParaRPr>
          </a:p>
          <a:p>
            <a:pPr marL="0" marR="0" lvl="0" indent="0" algn="l" rtl="0">
              <a:lnSpc>
                <a:spcPct val="100000"/>
              </a:lnSpc>
              <a:spcBef>
                <a:spcPts val="0"/>
              </a:spcBef>
              <a:spcAft>
                <a:spcPts val="0"/>
              </a:spcAft>
              <a:buClr>
                <a:schemeClr val="dk1"/>
              </a:buClr>
              <a:buSzPts val="1400"/>
              <a:buFont typeface="Verdana"/>
              <a:buNone/>
            </a:pPr>
            <a:endParaRPr sz="1200" b="0" i="0" u="none">
              <a:solidFill>
                <a:schemeClr val="dk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1400"/>
              <a:buFont typeface="Verdana"/>
              <a:buNone/>
            </a:pPr>
            <a:r>
              <a:rPr lang="en" sz="1200" b="0" i="0" u="none">
                <a:solidFill>
                  <a:schemeClr val="dk2"/>
                </a:solidFill>
                <a:latin typeface="Verdana"/>
                <a:ea typeface="Verdana"/>
                <a:cs typeface="Verdana"/>
                <a:sym typeface="Verdana"/>
              </a:rPr>
              <a:t>Responsible scientists and programmers at </a:t>
            </a:r>
            <a:r>
              <a:rPr lang="en" sz="1200">
                <a:solidFill>
                  <a:schemeClr val="dk2"/>
                </a:solidFill>
                <a:latin typeface="Verdana"/>
                <a:ea typeface="Verdana"/>
                <a:cs typeface="Verdana"/>
                <a:sym typeface="Verdana"/>
              </a:rPr>
              <a:t>CIMSS</a:t>
            </a:r>
            <a:r>
              <a:rPr lang="en" sz="1200" b="0" i="0" u="none">
                <a:solidFill>
                  <a:schemeClr val="dk2"/>
                </a:solidFill>
                <a:latin typeface="Verdana"/>
                <a:ea typeface="Verdana"/>
                <a:cs typeface="Verdana"/>
                <a:sym typeface="Verdana"/>
              </a:rPr>
              <a:t>: Min Oo , Robert Holz, A</a:t>
            </a:r>
            <a:r>
              <a:rPr lang="en" sz="1200">
                <a:solidFill>
                  <a:schemeClr val="dk2"/>
                </a:solidFill>
                <a:latin typeface="Verdana"/>
                <a:ea typeface="Verdana"/>
                <a:cs typeface="Verdana"/>
                <a:sym typeface="Verdana"/>
              </a:rPr>
              <a:t>ndi </a:t>
            </a:r>
            <a:r>
              <a:rPr lang="en" sz="1200" b="0" i="0" u="none">
                <a:solidFill>
                  <a:schemeClr val="dk2"/>
                </a:solidFill>
                <a:latin typeface="Verdana"/>
                <a:ea typeface="Verdana"/>
                <a:cs typeface="Verdana"/>
                <a:sym typeface="Verdana"/>
              </a:rPr>
              <a:t>Walther</a:t>
            </a:r>
            <a:endParaRPr sz="1200">
              <a:solidFill>
                <a:schemeClr val="dk2"/>
              </a:solidFill>
            </a:endParaRPr>
          </a:p>
          <a:p>
            <a:pPr marL="0" marR="0" lvl="0" indent="0" algn="l" rtl="0">
              <a:lnSpc>
                <a:spcPct val="100000"/>
              </a:lnSpc>
              <a:spcBef>
                <a:spcPts val="0"/>
              </a:spcBef>
              <a:spcAft>
                <a:spcPts val="0"/>
              </a:spcAft>
              <a:buClr>
                <a:schemeClr val="dk1"/>
              </a:buClr>
              <a:buSzPts val="1400"/>
              <a:buFont typeface="Verdana"/>
              <a:buNone/>
            </a:pPr>
            <a:endParaRPr sz="1200" b="0" i="0" u="none">
              <a:solidFill>
                <a:schemeClr val="dk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1400"/>
              <a:buFont typeface="Verdana"/>
              <a:buNone/>
            </a:pPr>
            <a:r>
              <a:rPr lang="en" sz="1200" b="0" i="0" u="none">
                <a:solidFill>
                  <a:schemeClr val="dk2"/>
                </a:solidFill>
                <a:latin typeface="Verdana"/>
                <a:ea typeface="Verdana"/>
                <a:cs typeface="Verdana"/>
                <a:sym typeface="Verdana"/>
              </a:rPr>
              <a:t>Dark Target (</a:t>
            </a:r>
            <a:r>
              <a:rPr lang="en" sz="1200" b="1" i="0" u="none">
                <a:solidFill>
                  <a:schemeClr val="dk2"/>
                </a:solidFill>
                <a:latin typeface="Verdana"/>
                <a:ea typeface="Verdana"/>
                <a:cs typeface="Verdana"/>
                <a:sym typeface="Verdana"/>
              </a:rPr>
              <a:t>DT</a:t>
            </a:r>
            <a:r>
              <a:rPr lang="en" sz="1200" b="0" i="0" u="none">
                <a:solidFill>
                  <a:schemeClr val="dk2"/>
                </a:solidFill>
                <a:latin typeface="Verdana"/>
                <a:ea typeface="Verdana"/>
                <a:cs typeface="Verdana"/>
                <a:sym typeface="Verdana"/>
              </a:rPr>
              <a:t>) approach over Ocean.</a:t>
            </a:r>
            <a:endParaRPr sz="1200">
              <a:solidFill>
                <a:schemeClr val="dk2"/>
              </a:solidFill>
            </a:endParaRPr>
          </a:p>
          <a:p>
            <a:pPr marL="742950" marR="0" lvl="1" indent="-273050" algn="l" rtl="0">
              <a:lnSpc>
                <a:spcPct val="100000"/>
              </a:lnSpc>
              <a:spcBef>
                <a:spcPts val="0"/>
              </a:spcBef>
              <a:spcAft>
                <a:spcPts val="0"/>
              </a:spcAft>
              <a:buClr>
                <a:schemeClr val="dk2"/>
              </a:buClr>
              <a:buSzPts val="1200"/>
              <a:buFont typeface="Arial"/>
              <a:buChar char="•"/>
            </a:pPr>
            <a:r>
              <a:rPr lang="en" sz="1200" b="0" i="0" u="none" strike="noStrike" cap="none">
                <a:solidFill>
                  <a:schemeClr val="dk2"/>
                </a:solidFill>
                <a:latin typeface="Verdana"/>
                <a:ea typeface="Verdana"/>
                <a:cs typeface="Verdana"/>
                <a:sym typeface="Verdana"/>
              </a:rPr>
              <a:t>The AHI dark target algorithm is modeled after the NASA MODIS aerosol retrieval</a:t>
            </a:r>
            <a:endParaRPr sz="1200">
              <a:solidFill>
                <a:schemeClr val="dk2"/>
              </a:solidFill>
            </a:endParaRPr>
          </a:p>
          <a:p>
            <a:pPr marL="742950" marR="0" lvl="1" indent="-273050" algn="l" rtl="0">
              <a:lnSpc>
                <a:spcPct val="100000"/>
              </a:lnSpc>
              <a:spcBef>
                <a:spcPts val="0"/>
              </a:spcBef>
              <a:spcAft>
                <a:spcPts val="0"/>
              </a:spcAft>
              <a:buClr>
                <a:schemeClr val="dk2"/>
              </a:buClr>
              <a:buSzPts val="1200"/>
              <a:buFont typeface="Arial"/>
              <a:buChar char="•"/>
            </a:pPr>
            <a:r>
              <a:rPr lang="en" sz="1200" b="0" i="0" u="none" strike="noStrike" cap="none">
                <a:solidFill>
                  <a:schemeClr val="dk2"/>
                </a:solidFill>
                <a:latin typeface="Verdana"/>
                <a:ea typeface="Verdana"/>
                <a:cs typeface="Verdana"/>
                <a:sym typeface="Verdana"/>
              </a:rPr>
              <a:t>We evaluate the geo-stationary retrial using collocated MODIS and VIIRS observations</a:t>
            </a:r>
            <a:endParaRPr sz="1200">
              <a:solidFill>
                <a:schemeClr val="dk2"/>
              </a:solidFill>
            </a:endParaRPr>
          </a:p>
          <a:p>
            <a:pPr marL="914400" marR="0" lvl="0" indent="0" algn="l" rtl="0">
              <a:lnSpc>
                <a:spcPct val="100000"/>
              </a:lnSpc>
              <a:spcBef>
                <a:spcPts val="0"/>
              </a:spcBef>
              <a:spcAft>
                <a:spcPts val="0"/>
              </a:spcAft>
              <a:buNone/>
            </a:pPr>
            <a:endParaRPr sz="1200">
              <a:solidFill>
                <a:schemeClr val="dk2"/>
              </a:solidFill>
            </a:endParaRPr>
          </a:p>
          <a:p>
            <a:pPr marL="0" marR="0" lvl="0" indent="0" algn="l" rtl="0">
              <a:lnSpc>
                <a:spcPct val="100000"/>
              </a:lnSpc>
              <a:spcBef>
                <a:spcPts val="0"/>
              </a:spcBef>
              <a:spcAft>
                <a:spcPts val="0"/>
              </a:spcAft>
              <a:buClr>
                <a:schemeClr val="lt1"/>
              </a:buClr>
              <a:buSzPts val="1400"/>
              <a:buFont typeface="Verdana"/>
              <a:buNone/>
            </a:pPr>
            <a:r>
              <a:rPr lang="en" sz="1200" b="0" i="0" u="none">
                <a:solidFill>
                  <a:schemeClr val="dk2"/>
                </a:solidFill>
                <a:latin typeface="Verdana"/>
                <a:ea typeface="Verdana"/>
                <a:cs typeface="Verdana"/>
                <a:sym typeface="Verdana"/>
              </a:rPr>
              <a:t>The littoral aerosol retrieval adds considerable complexity due to the added uncertainty of the surface reflectance. A</a:t>
            </a:r>
            <a:r>
              <a:rPr lang="en" sz="1200">
                <a:solidFill>
                  <a:schemeClr val="dk2"/>
                </a:solidFill>
                <a:latin typeface="Verdana"/>
                <a:ea typeface="Verdana"/>
                <a:cs typeface="Verdana"/>
                <a:sym typeface="Verdana"/>
              </a:rPr>
              <a:t>HI</a:t>
            </a:r>
            <a:r>
              <a:rPr lang="en" sz="1200" b="0" i="0" u="none">
                <a:solidFill>
                  <a:schemeClr val="dk2"/>
                </a:solidFill>
                <a:latin typeface="Verdana"/>
                <a:ea typeface="Verdana"/>
                <a:cs typeface="Verdana"/>
                <a:sym typeface="Verdana"/>
              </a:rPr>
              <a:t> constant sensor view will help improving retrieval.</a:t>
            </a:r>
            <a:endParaRPr sz="1200">
              <a:solidFill>
                <a:schemeClr val="dk2"/>
              </a:solidFill>
            </a:endParaRPr>
          </a:p>
          <a:p>
            <a:pPr marL="0" marR="0" lvl="0" indent="0" algn="l" rtl="0">
              <a:lnSpc>
                <a:spcPct val="100000"/>
              </a:lnSpc>
              <a:spcBef>
                <a:spcPts val="0"/>
              </a:spcBef>
              <a:spcAft>
                <a:spcPts val="0"/>
              </a:spcAft>
              <a:buClr>
                <a:schemeClr val="lt1"/>
              </a:buClr>
              <a:buSzPts val="1400"/>
              <a:buFont typeface="Verdana"/>
              <a:buNone/>
            </a:pPr>
            <a:endParaRPr sz="1200">
              <a:solidFill>
                <a:schemeClr val="dk2"/>
              </a:solidFill>
            </a:endParaRPr>
          </a:p>
        </p:txBody>
      </p:sp>
      <p:pic>
        <p:nvPicPr>
          <p:cNvPr id="394" name="Google Shape;394;p47"/>
          <p:cNvPicPr preferRelativeResize="0"/>
          <p:nvPr/>
        </p:nvPicPr>
        <p:blipFill rotWithShape="1">
          <a:blip r:embed="rId3">
            <a:alphaModFix/>
          </a:blip>
          <a:srcRect/>
          <a:stretch/>
        </p:blipFill>
        <p:spPr>
          <a:xfrm>
            <a:off x="9950" y="3329681"/>
            <a:ext cx="2352670" cy="1880954"/>
          </a:xfrm>
          <a:prstGeom prst="rect">
            <a:avLst/>
          </a:prstGeom>
          <a:noFill/>
          <a:ln>
            <a:noFill/>
          </a:ln>
        </p:spPr>
      </p:pic>
      <p:pic>
        <p:nvPicPr>
          <p:cNvPr id="395" name="Google Shape;395;p47"/>
          <p:cNvPicPr preferRelativeResize="0"/>
          <p:nvPr/>
        </p:nvPicPr>
        <p:blipFill rotWithShape="1">
          <a:blip r:embed="rId4">
            <a:alphaModFix/>
          </a:blip>
          <a:srcRect/>
          <a:stretch/>
        </p:blipFill>
        <p:spPr>
          <a:xfrm>
            <a:off x="2271652" y="3314610"/>
            <a:ext cx="2388863" cy="1911096"/>
          </a:xfrm>
          <a:prstGeom prst="rect">
            <a:avLst/>
          </a:prstGeom>
          <a:noFill/>
          <a:ln>
            <a:noFill/>
          </a:ln>
        </p:spPr>
      </p:pic>
      <p:pic>
        <p:nvPicPr>
          <p:cNvPr id="396" name="Google Shape;396;p47"/>
          <p:cNvPicPr preferRelativeResize="0"/>
          <p:nvPr/>
        </p:nvPicPr>
        <p:blipFill rotWithShape="1">
          <a:blip r:embed="rId5">
            <a:alphaModFix/>
          </a:blip>
          <a:srcRect/>
          <a:stretch/>
        </p:blipFill>
        <p:spPr>
          <a:xfrm>
            <a:off x="4660523" y="3322138"/>
            <a:ext cx="2370770" cy="1896024"/>
          </a:xfrm>
          <a:prstGeom prst="rect">
            <a:avLst/>
          </a:prstGeom>
          <a:noFill/>
          <a:ln>
            <a:noFill/>
          </a:ln>
        </p:spPr>
      </p:pic>
      <p:pic>
        <p:nvPicPr>
          <p:cNvPr id="397" name="Google Shape;397;p47"/>
          <p:cNvPicPr preferRelativeResize="0"/>
          <p:nvPr/>
        </p:nvPicPr>
        <p:blipFill rotWithShape="1">
          <a:blip r:embed="rId6">
            <a:alphaModFix/>
          </a:blip>
          <a:srcRect/>
          <a:stretch/>
        </p:blipFill>
        <p:spPr>
          <a:xfrm>
            <a:off x="6883780" y="3325160"/>
            <a:ext cx="2364735" cy="188999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8"/>
          <p:cNvSpPr txBox="1"/>
          <p:nvPr/>
        </p:nvSpPr>
        <p:spPr>
          <a:xfrm>
            <a:off x="311150" y="4758834"/>
            <a:ext cx="3803700" cy="2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500"/>
              <a:buFont typeface="Verdana"/>
              <a:buNone/>
            </a:pPr>
            <a:r>
              <a:rPr lang="en" sz="1500" b="0" i="0" u="none">
                <a:latin typeface="Verdana"/>
                <a:ea typeface="Verdana"/>
                <a:cs typeface="Verdana"/>
                <a:sym typeface="Verdana"/>
              </a:rPr>
              <a:t>http://cimss.ssec.wisc.edu/korus-aq/</a:t>
            </a:r>
            <a:endParaRPr/>
          </a:p>
        </p:txBody>
      </p:sp>
      <p:pic>
        <p:nvPicPr>
          <p:cNvPr id="403" name="Google Shape;403;p48"/>
          <p:cNvPicPr preferRelativeResize="0"/>
          <p:nvPr/>
        </p:nvPicPr>
        <p:blipFill rotWithShape="1">
          <a:blip r:embed="rId3">
            <a:alphaModFix/>
          </a:blip>
          <a:srcRect/>
          <a:stretch/>
        </p:blipFill>
        <p:spPr>
          <a:xfrm>
            <a:off x="97775" y="1056716"/>
            <a:ext cx="4017069" cy="3657600"/>
          </a:xfrm>
          <a:prstGeom prst="rect">
            <a:avLst/>
          </a:prstGeom>
          <a:noFill/>
          <a:ln>
            <a:noFill/>
          </a:ln>
        </p:spPr>
      </p:pic>
      <p:pic>
        <p:nvPicPr>
          <p:cNvPr id="404" name="Google Shape;404;p48"/>
          <p:cNvPicPr preferRelativeResize="0"/>
          <p:nvPr/>
        </p:nvPicPr>
        <p:blipFill rotWithShape="1">
          <a:blip r:embed="rId4">
            <a:alphaModFix/>
          </a:blip>
          <a:srcRect l="12500" r="12500"/>
          <a:stretch/>
        </p:blipFill>
        <p:spPr>
          <a:xfrm>
            <a:off x="4114850" y="1056725"/>
            <a:ext cx="4862946" cy="3657600"/>
          </a:xfrm>
          <a:prstGeom prst="rect">
            <a:avLst/>
          </a:prstGeom>
          <a:noFill/>
          <a:ln>
            <a:noFill/>
          </a:ln>
        </p:spPr>
      </p:pic>
      <p:sp>
        <p:nvSpPr>
          <p:cNvPr id="405" name="Google Shape;405;p48"/>
          <p:cNvSpPr txBox="1"/>
          <p:nvPr/>
        </p:nvSpPr>
        <p:spPr>
          <a:xfrm>
            <a:off x="533400" y="114300"/>
            <a:ext cx="8229600" cy="30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Verdana"/>
              <a:buNone/>
            </a:pPr>
            <a:endParaRPr/>
          </a:p>
        </p:txBody>
      </p:sp>
      <p:sp>
        <p:nvSpPr>
          <p:cNvPr id="406" name="Google Shape;406;p48"/>
          <p:cNvSpPr txBox="1">
            <a:spLocks noGrp="1"/>
          </p:cNvSpPr>
          <p:nvPr>
            <p:ph type="title"/>
          </p:nvPr>
        </p:nvSpPr>
        <p:spPr>
          <a:xfrm>
            <a:off x="42750" y="69175"/>
            <a:ext cx="822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2000"/>
              <a:buFont typeface="Verdana"/>
              <a:buNone/>
            </a:pPr>
            <a:r>
              <a:rPr lang="en" sz="2400">
                <a:latin typeface="Verdana"/>
                <a:ea typeface="Verdana"/>
                <a:cs typeface="Verdana"/>
                <a:sym typeface="Verdana"/>
              </a:rPr>
              <a:t>Coming soon: Adding over Land Retrieval</a:t>
            </a:r>
            <a:endParaRPr sz="2400"/>
          </a:p>
        </p:txBody>
      </p:sp>
      <p:sp>
        <p:nvSpPr>
          <p:cNvPr id="407" name="Google Shape;407;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9"/>
          <p:cNvSpPr txBox="1">
            <a:spLocks noGrp="1"/>
          </p:cNvSpPr>
          <p:nvPr>
            <p:ph type="title"/>
          </p:nvPr>
        </p:nvSpPr>
        <p:spPr>
          <a:xfrm>
            <a:off x="0" y="102125"/>
            <a:ext cx="675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Rain Rate from CLAVR-x Cloud Products</a:t>
            </a:r>
            <a:endParaRPr/>
          </a:p>
        </p:txBody>
      </p:sp>
      <p:sp>
        <p:nvSpPr>
          <p:cNvPr id="413" name="Google Shape;413;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414" name="Google Shape;414;p49"/>
          <p:cNvSpPr txBox="1"/>
          <p:nvPr/>
        </p:nvSpPr>
        <p:spPr>
          <a:xfrm>
            <a:off x="0" y="1077300"/>
            <a:ext cx="3000000" cy="3968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solidFill>
                  <a:schemeClr val="dk2"/>
                </a:solidFill>
              </a:rPr>
              <a:t>Precipitation rate can be estimated from cloud properties such as water path, effective radius, cloud temperature, and cloud height.</a:t>
            </a:r>
            <a:endParaRPr>
              <a:solidFill>
                <a:schemeClr val="dk2"/>
              </a:solidFill>
            </a:endParaRPr>
          </a:p>
          <a:p>
            <a:pPr marL="457200" lvl="0" indent="-317500" algn="l" rtl="0">
              <a:spcBef>
                <a:spcPts val="1000"/>
              </a:spcBef>
              <a:spcAft>
                <a:spcPts val="0"/>
              </a:spcAft>
              <a:buClr>
                <a:schemeClr val="dk2"/>
              </a:buClr>
              <a:buSzPts val="1400"/>
              <a:buChar char="●"/>
            </a:pPr>
            <a:r>
              <a:rPr lang="en">
                <a:solidFill>
                  <a:schemeClr val="dk2"/>
                </a:solidFill>
              </a:rPr>
              <a:t>Thresholds on water path and effective radius are used to detect rain.</a:t>
            </a:r>
            <a:endParaRPr>
              <a:solidFill>
                <a:schemeClr val="dk2"/>
              </a:solidFill>
            </a:endParaRPr>
          </a:p>
          <a:p>
            <a:pPr marL="457200" lvl="0" indent="-317500" algn="l" rtl="0">
              <a:spcBef>
                <a:spcPts val="1000"/>
              </a:spcBef>
              <a:spcAft>
                <a:spcPts val="0"/>
              </a:spcAft>
              <a:buClr>
                <a:schemeClr val="dk2"/>
              </a:buClr>
              <a:buSzPts val="1400"/>
              <a:buChar char="●"/>
            </a:pPr>
            <a:r>
              <a:rPr lang="en">
                <a:solidFill>
                  <a:schemeClr val="dk2"/>
                </a:solidFill>
              </a:rPr>
              <a:t>Empirical coefficients are tuned against radar.</a:t>
            </a:r>
            <a:endParaRPr>
              <a:solidFill>
                <a:schemeClr val="dk2"/>
              </a:solidFill>
            </a:endParaRPr>
          </a:p>
          <a:p>
            <a:pPr marL="457200" lvl="0" indent="-317500" algn="l" rtl="0">
              <a:spcBef>
                <a:spcPts val="1000"/>
              </a:spcBef>
              <a:spcAft>
                <a:spcPts val="1000"/>
              </a:spcAft>
              <a:buClr>
                <a:schemeClr val="dk2"/>
              </a:buClr>
              <a:buSzPts val="1400"/>
              <a:buChar char="●"/>
            </a:pPr>
            <a:r>
              <a:rPr lang="en">
                <a:solidFill>
                  <a:schemeClr val="dk2"/>
                </a:solidFill>
              </a:rPr>
              <a:t>The images on the right show an example CLAVR-x VIIRS product created with default coefficients:</a:t>
            </a:r>
            <a:endParaRPr>
              <a:solidFill>
                <a:schemeClr val="dk2"/>
              </a:solidFill>
            </a:endParaRPr>
          </a:p>
        </p:txBody>
      </p:sp>
      <p:grpSp>
        <p:nvGrpSpPr>
          <p:cNvPr id="415" name="Google Shape;415;p49"/>
          <p:cNvGrpSpPr/>
          <p:nvPr/>
        </p:nvGrpSpPr>
        <p:grpSpPr>
          <a:xfrm>
            <a:off x="3068748" y="1175054"/>
            <a:ext cx="6075241" cy="3968448"/>
            <a:chOff x="20110234" y="16892867"/>
            <a:chExt cx="9430675" cy="5625812"/>
          </a:xfrm>
        </p:grpSpPr>
        <p:pic>
          <p:nvPicPr>
            <p:cNvPr id="416" name="Google Shape;416;p49"/>
            <p:cNvPicPr preferRelativeResize="0"/>
            <p:nvPr/>
          </p:nvPicPr>
          <p:blipFill>
            <a:blip r:embed="rId3">
              <a:alphaModFix/>
            </a:blip>
            <a:stretch>
              <a:fillRect/>
            </a:stretch>
          </p:blipFill>
          <p:spPr>
            <a:xfrm>
              <a:off x="25051460" y="19654994"/>
              <a:ext cx="4489449" cy="2863685"/>
            </a:xfrm>
            <a:prstGeom prst="rect">
              <a:avLst/>
            </a:prstGeom>
            <a:noFill/>
            <a:ln>
              <a:noFill/>
            </a:ln>
          </p:spPr>
        </p:pic>
        <p:pic>
          <p:nvPicPr>
            <p:cNvPr id="417" name="Google Shape;417;p49"/>
            <p:cNvPicPr preferRelativeResize="0"/>
            <p:nvPr/>
          </p:nvPicPr>
          <p:blipFill>
            <a:blip r:embed="rId4">
              <a:alphaModFix/>
            </a:blip>
            <a:stretch>
              <a:fillRect/>
            </a:stretch>
          </p:blipFill>
          <p:spPr>
            <a:xfrm>
              <a:off x="20110234" y="19654994"/>
              <a:ext cx="4699858" cy="2863678"/>
            </a:xfrm>
            <a:prstGeom prst="rect">
              <a:avLst/>
            </a:prstGeom>
            <a:noFill/>
            <a:ln>
              <a:noFill/>
            </a:ln>
          </p:spPr>
        </p:pic>
        <p:pic>
          <p:nvPicPr>
            <p:cNvPr id="418" name="Google Shape;418;p49"/>
            <p:cNvPicPr preferRelativeResize="0"/>
            <p:nvPr/>
          </p:nvPicPr>
          <p:blipFill>
            <a:blip r:embed="rId5">
              <a:alphaModFix/>
            </a:blip>
            <a:stretch>
              <a:fillRect/>
            </a:stretch>
          </p:blipFill>
          <p:spPr>
            <a:xfrm>
              <a:off x="20110234" y="16959756"/>
              <a:ext cx="4699859" cy="2854883"/>
            </a:xfrm>
            <a:prstGeom prst="rect">
              <a:avLst/>
            </a:prstGeom>
            <a:noFill/>
            <a:ln>
              <a:noFill/>
            </a:ln>
          </p:spPr>
        </p:pic>
        <p:pic>
          <p:nvPicPr>
            <p:cNvPr id="419" name="Google Shape;419;p49"/>
            <p:cNvPicPr preferRelativeResize="0"/>
            <p:nvPr/>
          </p:nvPicPr>
          <p:blipFill>
            <a:blip r:embed="rId6">
              <a:alphaModFix/>
            </a:blip>
            <a:stretch>
              <a:fillRect/>
            </a:stretch>
          </p:blipFill>
          <p:spPr>
            <a:xfrm>
              <a:off x="24841051" y="16892867"/>
              <a:ext cx="4699859" cy="2988660"/>
            </a:xfrm>
            <a:prstGeom prst="rect">
              <a:avLst/>
            </a:prstGeom>
            <a:noFill/>
            <a:ln>
              <a:noFill/>
            </a:ln>
          </p:spPr>
        </p:pic>
      </p:grpSp>
      <p:sp>
        <p:nvSpPr>
          <p:cNvPr id="420" name="Google Shape;420;p49"/>
          <p:cNvSpPr txBox="1"/>
          <p:nvPr/>
        </p:nvSpPr>
        <p:spPr>
          <a:xfrm>
            <a:off x="3315625" y="674825"/>
            <a:ext cx="5581500" cy="7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Demonstration of the precipitation retrieval: (a) Cloud effective radius in micron, (b) Cloud water path in mm (c) the CLAVR-x rain detection and rate and (d) the NEXRAD precipitation rate for 18 April 2016, 18 UTC</a:t>
            </a: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0"/>
          <p:cNvSpPr txBox="1">
            <a:spLocks noGrp="1"/>
          </p:cNvSpPr>
          <p:nvPr>
            <p:ph type="title"/>
          </p:nvPr>
        </p:nvSpPr>
        <p:spPr>
          <a:xfrm>
            <a:off x="0" y="0"/>
            <a:ext cx="7334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of Higher Spatial Resolution Information </a:t>
            </a:r>
            <a:endParaRPr/>
          </a:p>
        </p:txBody>
      </p:sp>
      <p:sp>
        <p:nvSpPr>
          <p:cNvPr id="426" name="Google Shape;42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427" name="Google Shape;427;p50"/>
          <p:cNvPicPr preferRelativeResize="0"/>
          <p:nvPr/>
        </p:nvPicPr>
        <p:blipFill>
          <a:blip r:embed="rId3">
            <a:alphaModFix/>
          </a:blip>
          <a:stretch>
            <a:fillRect/>
          </a:stretch>
        </p:blipFill>
        <p:spPr>
          <a:xfrm>
            <a:off x="184650" y="1563725"/>
            <a:ext cx="8287812" cy="3493100"/>
          </a:xfrm>
          <a:prstGeom prst="rect">
            <a:avLst/>
          </a:prstGeom>
          <a:noFill/>
          <a:ln>
            <a:noFill/>
          </a:ln>
        </p:spPr>
      </p:pic>
      <p:sp>
        <p:nvSpPr>
          <p:cNvPr id="428" name="Google Shape;428;p50"/>
          <p:cNvSpPr txBox="1"/>
          <p:nvPr/>
        </p:nvSpPr>
        <p:spPr>
          <a:xfrm>
            <a:off x="184650" y="572700"/>
            <a:ext cx="8210700" cy="1047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solidFill>
                  <a:schemeClr val="dk2"/>
                </a:solidFill>
              </a:rPr>
              <a:t>MERSI-2 and other advanced imagers provided channels at different resolutions.</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CLAVR-x nominally samples or averages all channels to the thermal channel resolution.</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We are exploring using the higher resolution channels.</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Example belows shows cloud optical depth from CLAVR-x/DCOMP/VIIRS for M-band (750m) and I-Band (375m)</a:t>
            </a:r>
            <a:endParaRPr>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1"/>
          <p:cNvSpPr txBox="1">
            <a:spLocks noGrp="1"/>
          </p:cNvSpPr>
          <p:nvPr>
            <p:ph type="title"/>
          </p:nvPr>
        </p:nvSpPr>
        <p:spPr>
          <a:xfrm>
            <a:off x="311700" y="359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Access CSPP LEO CLAVR-x </a:t>
            </a:r>
            <a:endParaRPr/>
          </a:p>
        </p:txBody>
      </p:sp>
      <p:sp>
        <p:nvSpPr>
          <p:cNvPr id="434" name="Google Shape;434;p51"/>
          <p:cNvSpPr txBox="1">
            <a:spLocks noGrp="1"/>
          </p:cNvSpPr>
          <p:nvPr>
            <p:ph type="body" idx="1"/>
          </p:nvPr>
        </p:nvSpPr>
        <p:spPr>
          <a:xfrm>
            <a:off x="311700" y="106712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dirty="0"/>
              <a:t>CSPP CLAVR-x can be easily obtained from CSPP CIMSS webpage: </a:t>
            </a:r>
            <a:r>
              <a:rPr lang="en" u="sng" dirty="0">
                <a:solidFill>
                  <a:schemeClr val="hlink"/>
                </a:solidFill>
                <a:hlinkClick r:id="rId3"/>
              </a:rPr>
              <a:t>https://cimss.ssec.wisc.edu/cspp/</a:t>
            </a:r>
            <a:endParaRPr dirty="0"/>
          </a:p>
          <a:p>
            <a:pPr marL="457200" lvl="0" indent="-342900" algn="l" rtl="0">
              <a:lnSpc>
                <a:spcPct val="150000"/>
              </a:lnSpc>
              <a:spcBef>
                <a:spcPts val="0"/>
              </a:spcBef>
              <a:spcAft>
                <a:spcPts val="0"/>
              </a:spcAft>
              <a:buSzPts val="1800"/>
              <a:buChar char="●"/>
            </a:pPr>
            <a:r>
              <a:rPr lang="en" dirty="0"/>
              <a:t>Right now available CSPP CLAVR-x version 2.0 (Poster by Nick </a:t>
            </a:r>
            <a:r>
              <a:rPr lang="en" dirty="0" err="1"/>
              <a:t>Bearson</a:t>
            </a:r>
            <a:r>
              <a:rPr lang="en" dirty="0"/>
              <a:t>).</a:t>
            </a:r>
            <a:endParaRPr dirty="0"/>
          </a:p>
          <a:p>
            <a:pPr marL="457200" lvl="0" indent="-342900" algn="l" rtl="0">
              <a:lnSpc>
                <a:spcPct val="150000"/>
              </a:lnSpc>
              <a:spcBef>
                <a:spcPts val="0"/>
              </a:spcBef>
              <a:spcAft>
                <a:spcPts val="0"/>
              </a:spcAft>
              <a:buSzPts val="1800"/>
              <a:buChar char="●"/>
            </a:pPr>
            <a:r>
              <a:rPr lang="en" dirty="0"/>
              <a:t>Version 3.0 is currently undergoing testing:</a:t>
            </a:r>
            <a:endParaRPr dirty="0"/>
          </a:p>
          <a:p>
            <a:pPr marL="914400" lvl="1" indent="-317500" algn="l" rtl="0">
              <a:lnSpc>
                <a:spcPct val="150000"/>
              </a:lnSpc>
              <a:spcBef>
                <a:spcPts val="0"/>
              </a:spcBef>
              <a:spcAft>
                <a:spcPts val="0"/>
              </a:spcAft>
              <a:buSzPts val="1400"/>
              <a:buChar char="○"/>
            </a:pPr>
            <a:r>
              <a:rPr lang="en" dirty="0"/>
              <a:t>Supports </a:t>
            </a:r>
            <a:r>
              <a:rPr lang="en" dirty="0" err="1"/>
              <a:t>MetOp</a:t>
            </a:r>
            <a:r>
              <a:rPr lang="en" dirty="0"/>
              <a:t>-C.</a:t>
            </a:r>
            <a:endParaRPr dirty="0"/>
          </a:p>
          <a:p>
            <a:pPr marL="914400" lvl="1" indent="-317500" algn="l" rtl="0">
              <a:lnSpc>
                <a:spcPct val="150000"/>
              </a:lnSpc>
              <a:spcBef>
                <a:spcPts val="0"/>
              </a:spcBef>
              <a:spcAft>
                <a:spcPts val="0"/>
              </a:spcAft>
              <a:buSzPts val="1400"/>
              <a:buChar char="○"/>
            </a:pPr>
            <a:r>
              <a:rPr lang="en" dirty="0"/>
              <a:t>Option to save output in NetCDF4 format.</a:t>
            </a:r>
            <a:endParaRPr dirty="0"/>
          </a:p>
          <a:p>
            <a:pPr marL="914400" lvl="1" indent="-317500" algn="l" rtl="0">
              <a:lnSpc>
                <a:spcPct val="150000"/>
              </a:lnSpc>
              <a:spcBef>
                <a:spcPts val="0"/>
              </a:spcBef>
              <a:spcAft>
                <a:spcPts val="0"/>
              </a:spcAft>
              <a:buSzPts val="1400"/>
              <a:buChar char="○"/>
            </a:pPr>
            <a:r>
              <a:rPr lang="en" dirty="0"/>
              <a:t>User chooses output variables.</a:t>
            </a:r>
            <a:endParaRPr dirty="0"/>
          </a:p>
          <a:p>
            <a:pPr marL="914400" lvl="1" indent="-317500" algn="l" rtl="0">
              <a:lnSpc>
                <a:spcPct val="150000"/>
              </a:lnSpc>
              <a:spcBef>
                <a:spcPts val="0"/>
              </a:spcBef>
              <a:spcAft>
                <a:spcPts val="0"/>
              </a:spcAft>
              <a:buSzPts val="1400"/>
              <a:buChar char="○"/>
            </a:pPr>
            <a:r>
              <a:rPr lang="en" dirty="0"/>
              <a:t>Static navigation for Geo satellites.</a:t>
            </a:r>
            <a:endParaRPr dirty="0"/>
          </a:p>
          <a:p>
            <a:pPr marL="457200" lvl="0" indent="-342900" algn="l" rtl="0">
              <a:lnSpc>
                <a:spcPct val="150000"/>
              </a:lnSpc>
              <a:spcBef>
                <a:spcPts val="0"/>
              </a:spcBef>
              <a:spcAft>
                <a:spcPts val="0"/>
              </a:spcAft>
              <a:buSzPts val="1800"/>
              <a:buChar char="●"/>
            </a:pPr>
            <a:r>
              <a:rPr lang="en" dirty="0"/>
              <a:t>Version 4.0 is expected to be released by January, 2020:</a:t>
            </a:r>
            <a:endParaRPr dirty="0"/>
          </a:p>
          <a:p>
            <a:pPr marL="914400" lvl="1" indent="-317500" algn="l" rtl="0">
              <a:lnSpc>
                <a:spcPct val="150000"/>
              </a:lnSpc>
              <a:spcBef>
                <a:spcPts val="0"/>
              </a:spcBef>
              <a:spcAft>
                <a:spcPts val="0"/>
              </a:spcAft>
              <a:buSzPts val="1400"/>
              <a:buChar char="○"/>
            </a:pPr>
            <a:r>
              <a:rPr lang="en" dirty="0"/>
              <a:t>It will support FY-3D and FY-4A.</a:t>
            </a:r>
            <a:endParaRPr dirty="0"/>
          </a:p>
          <a:p>
            <a:pPr marL="0" lvl="0" indent="0" algn="l" rtl="0">
              <a:lnSpc>
                <a:spcPct val="150000"/>
              </a:lnSpc>
              <a:spcBef>
                <a:spcPts val="1600"/>
              </a:spcBef>
              <a:spcAft>
                <a:spcPts val="1600"/>
              </a:spcAft>
              <a:buNone/>
            </a:pPr>
            <a:endParaRPr dirty="0"/>
          </a:p>
        </p:txBody>
      </p:sp>
      <p:sp>
        <p:nvSpPr>
          <p:cNvPr id="435" name="Google Shape;43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441" name="Google Shape;441;p52"/>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New capability to support FY-3D and FY-4A cloud retrievals has been developed in CLAVR-x.</a:t>
            </a:r>
            <a:endParaRPr/>
          </a:p>
          <a:p>
            <a:pPr marL="457200" lvl="0" indent="0" algn="l" rtl="0">
              <a:lnSpc>
                <a:spcPct val="100000"/>
              </a:lnSpc>
              <a:spcBef>
                <a:spcPts val="1600"/>
              </a:spcBef>
              <a:spcAft>
                <a:spcPts val="0"/>
              </a:spcAft>
              <a:buNone/>
            </a:pPr>
            <a:endParaRPr/>
          </a:p>
          <a:p>
            <a:pPr marL="457200" lvl="0" indent="-342900" algn="l" rtl="0">
              <a:lnSpc>
                <a:spcPct val="100000"/>
              </a:lnSpc>
              <a:spcBef>
                <a:spcPts val="1600"/>
              </a:spcBef>
              <a:spcAft>
                <a:spcPts val="0"/>
              </a:spcAft>
              <a:buSzPts val="1800"/>
              <a:buChar char="●"/>
            </a:pPr>
            <a:r>
              <a:rPr lang="en"/>
              <a:t>Comparisons to retrieval products from sensors onboard polar-orbiting and geostationary satellite are conducted.</a:t>
            </a:r>
            <a:endParaRPr/>
          </a:p>
          <a:p>
            <a:pPr marL="457200" lvl="0" indent="0" algn="l" rtl="0">
              <a:lnSpc>
                <a:spcPct val="100000"/>
              </a:lnSpc>
              <a:spcBef>
                <a:spcPts val="1600"/>
              </a:spcBef>
              <a:spcAft>
                <a:spcPts val="0"/>
              </a:spcAft>
              <a:buNone/>
            </a:pPr>
            <a:endParaRPr/>
          </a:p>
          <a:p>
            <a:pPr marL="457200" lvl="0" indent="-342900" algn="l" rtl="0">
              <a:lnSpc>
                <a:spcPct val="100000"/>
              </a:lnSpc>
              <a:spcBef>
                <a:spcPts val="1600"/>
              </a:spcBef>
              <a:spcAft>
                <a:spcPts val="0"/>
              </a:spcAft>
              <a:buSzPts val="1800"/>
              <a:buChar char="●"/>
            </a:pPr>
            <a:r>
              <a:rPr lang="en"/>
              <a:t>After more rigorous testing, updates will be delivered to CSPP with an expected release date in early 2020.  </a:t>
            </a:r>
            <a:endParaRPr/>
          </a:p>
        </p:txBody>
      </p:sp>
      <p:sp>
        <p:nvSpPr>
          <p:cNvPr id="442" name="Google Shape;44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3"/>
          <p:cNvSpPr txBox="1">
            <a:spLocks noGrp="1"/>
          </p:cNvSpPr>
          <p:nvPr>
            <p:ph type="title"/>
          </p:nvPr>
        </p:nvSpPr>
        <p:spPr>
          <a:xfrm>
            <a:off x="311700" y="662225"/>
            <a:ext cx="8520600" cy="18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t>Thank You Very Much!</a:t>
            </a:r>
            <a:endParaRPr sz="4800"/>
          </a:p>
          <a:p>
            <a:pPr marL="0" lvl="0" indent="0" algn="ctr" rtl="0">
              <a:spcBef>
                <a:spcPts val="0"/>
              </a:spcBef>
              <a:spcAft>
                <a:spcPts val="0"/>
              </a:spcAft>
              <a:buNone/>
            </a:pPr>
            <a:r>
              <a:rPr lang="en" sz="4800"/>
              <a:t>Questions?</a:t>
            </a:r>
            <a:endParaRPr sz="4800"/>
          </a:p>
        </p:txBody>
      </p:sp>
      <p:sp>
        <p:nvSpPr>
          <p:cNvPr id="448" name="Google Shape;44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71475" y="19000"/>
            <a:ext cx="8520600" cy="67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Current Sensors Supported by CSPP LEO CLAVR-x </a:t>
            </a:r>
            <a:endParaRPr sz="2400" b="1"/>
          </a:p>
        </p:txBody>
      </p:sp>
      <p:sp>
        <p:nvSpPr>
          <p:cNvPr id="89" name="Google Shape;89;p18"/>
          <p:cNvSpPr txBox="1">
            <a:spLocks noGrp="1"/>
          </p:cNvSpPr>
          <p:nvPr>
            <p:ph type="body" idx="1"/>
          </p:nvPr>
        </p:nvSpPr>
        <p:spPr>
          <a:xfrm>
            <a:off x="139025" y="623075"/>
            <a:ext cx="85206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NOAA POES AVHRR on NOAA-15, 18, 19</a:t>
            </a:r>
            <a:endParaRPr/>
          </a:p>
          <a:p>
            <a:pPr marL="457200" lvl="0" indent="-342900" algn="l" rtl="0">
              <a:spcBef>
                <a:spcPts val="0"/>
              </a:spcBef>
              <a:spcAft>
                <a:spcPts val="0"/>
              </a:spcAft>
              <a:buSzPts val="1800"/>
              <a:buChar char="●"/>
            </a:pPr>
            <a:r>
              <a:rPr lang="en"/>
              <a:t>VIIRS on NOAA-20 and SUOMI-NPP</a:t>
            </a:r>
            <a:endParaRPr/>
          </a:p>
          <a:p>
            <a:pPr marL="457200" lvl="0" indent="-342900" algn="l" rtl="0">
              <a:spcBef>
                <a:spcPts val="0"/>
              </a:spcBef>
              <a:spcAft>
                <a:spcPts val="0"/>
              </a:spcAft>
              <a:buSzPts val="1800"/>
              <a:buChar char="●"/>
            </a:pPr>
            <a:r>
              <a:rPr lang="en"/>
              <a:t>EUMETSAT METOP AVHRR on METOP-A, B &amp; C</a:t>
            </a:r>
            <a:endParaRPr/>
          </a:p>
          <a:p>
            <a:pPr marL="457200" lvl="0" indent="-342900" algn="l" rtl="0">
              <a:spcBef>
                <a:spcPts val="0"/>
              </a:spcBef>
              <a:spcAft>
                <a:spcPts val="0"/>
              </a:spcAft>
              <a:buSzPts val="1800"/>
              <a:buChar char="●"/>
            </a:pPr>
            <a:r>
              <a:rPr lang="en"/>
              <a:t>NASA AQUA and TERRA MODIS</a:t>
            </a:r>
            <a:endParaRPr/>
          </a:p>
          <a:p>
            <a:pPr marL="457200" lvl="0" indent="-342900" algn="l" rtl="0">
              <a:spcBef>
                <a:spcPts val="0"/>
              </a:spcBef>
              <a:spcAft>
                <a:spcPts val="0"/>
              </a:spcAft>
              <a:buSzPts val="1800"/>
              <a:buChar char="●"/>
            </a:pPr>
            <a:r>
              <a:rPr lang="en" b="1" i="1"/>
              <a:t>CMA FY3D MERSI-2  (Coming)</a:t>
            </a:r>
            <a:endParaRPr b="1" i="1"/>
          </a:p>
          <a:p>
            <a:pPr marL="457200" lvl="0" indent="-342900" algn="l" rtl="0">
              <a:spcBef>
                <a:spcPts val="0"/>
              </a:spcBef>
              <a:spcAft>
                <a:spcPts val="0"/>
              </a:spcAft>
              <a:buSzPts val="1800"/>
              <a:buChar char="●"/>
            </a:pPr>
            <a:r>
              <a:rPr lang="en" b="1" i="1"/>
              <a:t>EUMETSAT EPS-SG MetImage (Planned)</a:t>
            </a:r>
            <a:endParaRPr b="1" i="1"/>
          </a:p>
        </p:txBody>
      </p:sp>
      <p:sp>
        <p:nvSpPr>
          <p:cNvPr id="90" name="Google Shape;9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91" name="Google Shape;91;p18"/>
          <p:cNvSpPr txBox="1"/>
          <p:nvPr/>
        </p:nvSpPr>
        <p:spPr>
          <a:xfrm>
            <a:off x="139025" y="2617425"/>
            <a:ext cx="8720400" cy="24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With little adjustment CSPP-LEO, CLAVR-x also supports:</a:t>
            </a:r>
            <a:endParaRPr sz="2400" b="1"/>
          </a:p>
          <a:p>
            <a:pPr marL="457200" lvl="0" indent="-342900" algn="l" rtl="0">
              <a:spcBef>
                <a:spcPts val="0"/>
              </a:spcBef>
              <a:spcAft>
                <a:spcPts val="0"/>
              </a:spcAft>
              <a:buClr>
                <a:schemeClr val="dk2"/>
              </a:buClr>
              <a:buSzPts val="1800"/>
              <a:buChar char="●"/>
            </a:pPr>
            <a:r>
              <a:rPr lang="en" sz="1800">
                <a:solidFill>
                  <a:schemeClr val="dk2"/>
                </a:solidFill>
              </a:rPr>
              <a:t>NOAA GOES-16 and GOES-17 ABI</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NOAA GOES-8-15 GVAR</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JMA HIMAWARI-8 and HIMAWARI-9 AHI</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KMA COMS MI</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EUMETSAT METEOSAT-8, 9, 10, 11 SEVIRI</a:t>
            </a:r>
            <a:endParaRPr sz="1800">
              <a:solidFill>
                <a:schemeClr val="dk2"/>
              </a:solidFill>
            </a:endParaRPr>
          </a:p>
          <a:p>
            <a:pPr marL="457200" lvl="0" indent="-342900" algn="l" rtl="0">
              <a:spcBef>
                <a:spcPts val="0"/>
              </a:spcBef>
              <a:spcAft>
                <a:spcPts val="0"/>
              </a:spcAft>
              <a:buClr>
                <a:schemeClr val="dk2"/>
              </a:buClr>
              <a:buSzPts val="1800"/>
              <a:buChar char="●"/>
            </a:pPr>
            <a:r>
              <a:rPr lang="en" sz="1800" b="1" i="1">
                <a:solidFill>
                  <a:schemeClr val="dk2"/>
                </a:solidFill>
              </a:rPr>
              <a:t>CMA FY-4A AGRI (Coming)</a:t>
            </a:r>
            <a:endParaRPr sz="1800" b="1" i="1">
              <a:solidFill>
                <a:schemeClr val="dk2"/>
              </a:solidFill>
            </a:endParaRPr>
          </a:p>
          <a:p>
            <a:pPr marL="457200" lvl="0" indent="-342900" algn="l" rtl="0">
              <a:spcBef>
                <a:spcPts val="0"/>
              </a:spcBef>
              <a:spcAft>
                <a:spcPts val="0"/>
              </a:spcAft>
              <a:buClr>
                <a:schemeClr val="dk2"/>
              </a:buClr>
              <a:buSzPts val="1800"/>
              <a:buChar char="●"/>
            </a:pPr>
            <a:r>
              <a:rPr lang="en" sz="1800" b="1" i="1">
                <a:solidFill>
                  <a:schemeClr val="dk2"/>
                </a:solidFill>
              </a:rPr>
              <a:t>KMA GEO-KOMPSAT-2A AMI (Planned)</a:t>
            </a:r>
            <a:endParaRPr sz="1800" b="1" i="1">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Backup Slides</a:t>
            </a:r>
            <a:endParaRPr/>
          </a:p>
        </p:txBody>
      </p:sp>
      <p:sp>
        <p:nvSpPr>
          <p:cNvPr id="454" name="Google Shape;45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Implementation Process within CLAVR-x</a:t>
            </a:r>
            <a:endParaRPr/>
          </a:p>
        </p:txBody>
      </p:sp>
      <p:sp>
        <p:nvSpPr>
          <p:cNvPr id="469" name="Google Shape;469;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470" name="Google Shape;470;p56"/>
          <p:cNvSpPr/>
          <p:nvPr/>
        </p:nvSpPr>
        <p:spPr>
          <a:xfrm>
            <a:off x="381000" y="93345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Determine channel mapping</a:t>
            </a:r>
            <a:endParaRPr/>
          </a:p>
        </p:txBody>
      </p:sp>
      <p:sp>
        <p:nvSpPr>
          <p:cNvPr id="471" name="Google Shape;471;p56"/>
          <p:cNvSpPr/>
          <p:nvPr/>
        </p:nvSpPr>
        <p:spPr>
          <a:xfrm>
            <a:off x="4991100" y="93345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Develop read routine and RTM functionality</a:t>
            </a:r>
            <a:endParaRPr/>
          </a:p>
        </p:txBody>
      </p:sp>
      <p:sp>
        <p:nvSpPr>
          <p:cNvPr id="472" name="Google Shape;472;p56"/>
          <p:cNvSpPr/>
          <p:nvPr/>
        </p:nvSpPr>
        <p:spPr>
          <a:xfrm>
            <a:off x="2686050" y="93345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Using SRFs determine planck, solar constants, DCOMP LUTs</a:t>
            </a:r>
            <a:endParaRPr sz="1200"/>
          </a:p>
        </p:txBody>
      </p:sp>
      <p:sp>
        <p:nvSpPr>
          <p:cNvPr id="473" name="Google Shape;473;p56"/>
          <p:cNvSpPr/>
          <p:nvPr/>
        </p:nvSpPr>
        <p:spPr>
          <a:xfrm>
            <a:off x="7296150" y="93345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L1b output</a:t>
            </a:r>
            <a:endParaRPr/>
          </a:p>
        </p:txBody>
      </p:sp>
      <p:sp>
        <p:nvSpPr>
          <p:cNvPr id="474" name="Google Shape;474;p56"/>
          <p:cNvSpPr/>
          <p:nvPr/>
        </p:nvSpPr>
        <p:spPr>
          <a:xfrm>
            <a:off x="7296150" y="251460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Test and verify L1b output</a:t>
            </a:r>
            <a:endParaRPr/>
          </a:p>
        </p:txBody>
      </p:sp>
      <p:sp>
        <p:nvSpPr>
          <p:cNvPr id="475" name="Google Shape;475;p56"/>
          <p:cNvSpPr/>
          <p:nvPr/>
        </p:nvSpPr>
        <p:spPr>
          <a:xfrm>
            <a:off x="4972050" y="251460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and verify RTM output</a:t>
            </a:r>
            <a:endParaRPr/>
          </a:p>
        </p:txBody>
      </p:sp>
      <p:sp>
        <p:nvSpPr>
          <p:cNvPr id="476" name="Google Shape;476;p56"/>
          <p:cNvSpPr/>
          <p:nvPr/>
        </p:nvSpPr>
        <p:spPr>
          <a:xfrm>
            <a:off x="2743200" y="2514600"/>
            <a:ext cx="1533600" cy="9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L2 products with initial ECM LUT</a:t>
            </a:r>
            <a:endParaRPr/>
          </a:p>
        </p:txBody>
      </p:sp>
      <p:sp>
        <p:nvSpPr>
          <p:cNvPr id="477" name="Google Shape;477;p56"/>
          <p:cNvSpPr/>
          <p:nvPr/>
        </p:nvSpPr>
        <p:spPr>
          <a:xfrm>
            <a:off x="1990725" y="1295400"/>
            <a:ext cx="548700" cy="31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6"/>
          <p:cNvSpPr/>
          <p:nvPr/>
        </p:nvSpPr>
        <p:spPr>
          <a:xfrm>
            <a:off x="4366200" y="1252500"/>
            <a:ext cx="548700" cy="31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6"/>
          <p:cNvSpPr/>
          <p:nvPr/>
        </p:nvSpPr>
        <p:spPr>
          <a:xfrm>
            <a:off x="6636075" y="1252500"/>
            <a:ext cx="548700" cy="31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6"/>
          <p:cNvSpPr/>
          <p:nvPr/>
        </p:nvSpPr>
        <p:spPr>
          <a:xfrm>
            <a:off x="7910550" y="2003475"/>
            <a:ext cx="304800" cy="393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6"/>
          <p:cNvSpPr/>
          <p:nvPr/>
        </p:nvSpPr>
        <p:spPr>
          <a:xfrm>
            <a:off x="6626550" y="2833650"/>
            <a:ext cx="548700" cy="314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6"/>
          <p:cNvSpPr/>
          <p:nvPr/>
        </p:nvSpPr>
        <p:spPr>
          <a:xfrm>
            <a:off x="4350075" y="2833650"/>
            <a:ext cx="548700" cy="314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6"/>
          <p:cNvSpPr/>
          <p:nvPr/>
        </p:nvSpPr>
        <p:spPr>
          <a:xfrm>
            <a:off x="347625" y="3981450"/>
            <a:ext cx="1533600" cy="9525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Validate products</a:t>
            </a:r>
            <a:endParaRPr/>
          </a:p>
        </p:txBody>
      </p:sp>
      <p:sp>
        <p:nvSpPr>
          <p:cNvPr id="484" name="Google Shape;484;p56"/>
          <p:cNvSpPr/>
          <p:nvPr/>
        </p:nvSpPr>
        <p:spPr>
          <a:xfrm>
            <a:off x="962025" y="3565575"/>
            <a:ext cx="304800" cy="393600"/>
          </a:xfrm>
          <a:prstGeom prst="down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6"/>
          <p:cNvSpPr/>
          <p:nvPr/>
        </p:nvSpPr>
        <p:spPr>
          <a:xfrm>
            <a:off x="381000" y="2514600"/>
            <a:ext cx="1533600" cy="9525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Develop sensor specific ECM LUT</a:t>
            </a:r>
            <a:endParaRPr sz="1200"/>
          </a:p>
          <a:p>
            <a:pPr marL="0" lvl="0" indent="0" algn="ctr" rtl="0">
              <a:spcBef>
                <a:spcPts val="0"/>
              </a:spcBef>
              <a:spcAft>
                <a:spcPts val="0"/>
              </a:spcAft>
              <a:buNone/>
            </a:pPr>
            <a:r>
              <a:rPr lang="en" sz="1200"/>
              <a:t>(requires 1 year of collocated data with CALIOP)</a:t>
            </a:r>
            <a:endParaRPr sz="1200"/>
          </a:p>
        </p:txBody>
      </p:sp>
      <p:sp>
        <p:nvSpPr>
          <p:cNvPr id="486" name="Google Shape;486;p56"/>
          <p:cNvSpPr/>
          <p:nvPr/>
        </p:nvSpPr>
        <p:spPr>
          <a:xfrm>
            <a:off x="1987875" y="2833650"/>
            <a:ext cx="548700" cy="314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CLAVR-x provide</a:t>
            </a:r>
            <a:endParaRPr/>
          </a:p>
        </p:txBody>
      </p:sp>
      <p:sp>
        <p:nvSpPr>
          <p:cNvPr id="97" name="Google Shape;97;p19"/>
          <p:cNvSpPr txBox="1">
            <a:spLocks noGrp="1"/>
          </p:cNvSpPr>
          <p:nvPr>
            <p:ph type="body" idx="1"/>
          </p:nvPr>
        </p:nvSpPr>
        <p:spPr>
          <a:xfrm>
            <a:off x="311700" y="8476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t>All Underlined product algorithms are adopted as NOAA’s operational algorithm for VIIRS on SNPP/NOAA-20 and ABI on GOES-16/17</a:t>
            </a:r>
            <a:endParaRPr u="sng" dirty="0"/>
          </a:p>
          <a:p>
            <a:pPr marL="457200" lvl="0" indent="-330200" algn="l" rtl="0">
              <a:spcBef>
                <a:spcPts val="1600"/>
              </a:spcBef>
              <a:spcAft>
                <a:spcPts val="0"/>
              </a:spcAft>
              <a:buSzPts val="1600"/>
              <a:buChar char="●"/>
            </a:pPr>
            <a:r>
              <a:rPr lang="en" sz="1600" u="sng" dirty="0"/>
              <a:t>Cloud Mask</a:t>
            </a:r>
            <a:r>
              <a:rPr lang="en" sz="1600" dirty="0"/>
              <a:t>: A Naive Bayesian approach.</a:t>
            </a:r>
            <a:endParaRPr sz="1600" dirty="0"/>
          </a:p>
          <a:p>
            <a:pPr marL="457200" lvl="0" indent="-330200" algn="l" rtl="0">
              <a:spcBef>
                <a:spcPts val="0"/>
              </a:spcBef>
              <a:spcAft>
                <a:spcPts val="0"/>
              </a:spcAft>
              <a:buSzPts val="1600"/>
              <a:buChar char="●"/>
            </a:pPr>
            <a:r>
              <a:rPr lang="en" sz="1600" dirty="0"/>
              <a:t>Cloud Type/Phase: Based on spectral tests.</a:t>
            </a:r>
            <a:endParaRPr sz="1600" dirty="0"/>
          </a:p>
          <a:p>
            <a:pPr marL="457200" lvl="0" indent="-330200" algn="l" rtl="0">
              <a:spcBef>
                <a:spcPts val="0"/>
              </a:spcBef>
              <a:spcAft>
                <a:spcPts val="0"/>
              </a:spcAft>
              <a:buSzPts val="1600"/>
              <a:buChar char="●"/>
            </a:pPr>
            <a:r>
              <a:rPr lang="en" sz="1600" u="sng" dirty="0"/>
              <a:t>Cloud Top Temperature/Height/Pressure (ACHA)</a:t>
            </a:r>
            <a:r>
              <a:rPr lang="en" sz="1600" dirty="0"/>
              <a:t>: An optimal estimation based approach.</a:t>
            </a:r>
            <a:endParaRPr sz="1600" dirty="0"/>
          </a:p>
          <a:p>
            <a:pPr marL="457200" lvl="0" indent="-330200" algn="l" rtl="0">
              <a:spcBef>
                <a:spcPts val="0"/>
              </a:spcBef>
              <a:spcAft>
                <a:spcPts val="0"/>
              </a:spcAft>
              <a:buSzPts val="1600"/>
              <a:buChar char="●"/>
            </a:pPr>
            <a:r>
              <a:rPr lang="en" sz="1600" u="sng" dirty="0"/>
              <a:t>Daytime Cloud Optical and Microphysical Properties (DCOMP)</a:t>
            </a:r>
            <a:r>
              <a:rPr lang="en" sz="1600" dirty="0"/>
              <a:t>: An optimal estimation based approach.</a:t>
            </a:r>
            <a:endParaRPr sz="1600" dirty="0"/>
          </a:p>
          <a:p>
            <a:pPr marL="457200" lvl="0" indent="-330200" algn="l" rtl="0">
              <a:spcBef>
                <a:spcPts val="0"/>
              </a:spcBef>
              <a:spcAft>
                <a:spcPts val="0"/>
              </a:spcAft>
              <a:buSzPts val="1600"/>
              <a:buChar char="●"/>
            </a:pPr>
            <a:r>
              <a:rPr lang="en" sz="1600" dirty="0"/>
              <a:t>Nighttime Lunar Cloud Optical and Microphysical Properties (NLCOMP): Utilize lunar reflectance and a lunar reflectance model.</a:t>
            </a:r>
            <a:endParaRPr sz="1600" dirty="0"/>
          </a:p>
          <a:p>
            <a:pPr marL="457200" lvl="0" indent="-330200" algn="l" rtl="0">
              <a:spcBef>
                <a:spcPts val="0"/>
              </a:spcBef>
              <a:spcAft>
                <a:spcPts val="0"/>
              </a:spcAft>
              <a:buSzPts val="1600"/>
              <a:buChar char="●"/>
            </a:pPr>
            <a:r>
              <a:rPr lang="en" sz="1600" u="sng" dirty="0"/>
              <a:t>Cloud Base Height</a:t>
            </a:r>
            <a:r>
              <a:rPr lang="en" sz="1600" dirty="0"/>
              <a:t>: A statistically based approach.</a:t>
            </a:r>
            <a:endParaRPr sz="1600" dirty="0"/>
          </a:p>
          <a:p>
            <a:pPr marL="457200" lvl="0" indent="-330200" algn="l" rtl="0">
              <a:spcBef>
                <a:spcPts val="0"/>
              </a:spcBef>
              <a:spcAft>
                <a:spcPts val="0"/>
              </a:spcAft>
              <a:buSzPts val="1600"/>
              <a:buChar char="●"/>
            </a:pPr>
            <a:r>
              <a:rPr lang="en" sz="1600" u="sng" dirty="0"/>
              <a:t>Cloud Cover Layer (CCL): </a:t>
            </a:r>
            <a:r>
              <a:rPr lang="en" sz="1600" dirty="0"/>
              <a:t>Compute cloud fraction at various flight levels and resolution using cloud mask and ACHA products.</a:t>
            </a:r>
            <a:endParaRPr sz="1600" dirty="0"/>
          </a:p>
          <a:p>
            <a:pPr marL="457200" lvl="0" indent="-330200" algn="l" rtl="0">
              <a:spcBef>
                <a:spcPts val="0"/>
              </a:spcBef>
              <a:spcAft>
                <a:spcPts val="0"/>
              </a:spcAft>
              <a:buSzPts val="1600"/>
              <a:buChar char="●"/>
            </a:pPr>
            <a:r>
              <a:rPr lang="en" sz="1600" dirty="0"/>
              <a:t>And many more ...</a:t>
            </a:r>
            <a:endParaRPr sz="1600" dirty="0"/>
          </a:p>
        </p:txBody>
      </p:sp>
      <p:sp>
        <p:nvSpPr>
          <p:cNvPr id="98" name="Google Shape;9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2245469" y="0"/>
            <a:ext cx="6898532" cy="5143500"/>
          </a:xfrm>
          <a:prstGeom prst="rect">
            <a:avLst/>
          </a:prstGeom>
          <a:noFill/>
          <a:ln>
            <a:noFill/>
          </a:ln>
        </p:spPr>
      </p:pic>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05" name="Google Shape;105;p20"/>
          <p:cNvSpPr txBox="1"/>
          <p:nvPr/>
        </p:nvSpPr>
        <p:spPr>
          <a:xfrm>
            <a:off x="175275" y="613500"/>
            <a:ext cx="1986600" cy="30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Break-down of CLAVR-x products by Algorithm</a:t>
            </a:r>
            <a:endParaRPr sz="24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146425" y="12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New in CLAVR-x</a:t>
            </a:r>
            <a:endParaRPr/>
          </a:p>
        </p:txBody>
      </p:sp>
      <p:sp>
        <p:nvSpPr>
          <p:cNvPr id="111" name="Google Shape;111;p21"/>
          <p:cNvSpPr txBox="1">
            <a:spLocks noGrp="1"/>
          </p:cNvSpPr>
          <p:nvPr>
            <p:ph type="body" idx="1"/>
          </p:nvPr>
        </p:nvSpPr>
        <p:spPr>
          <a:xfrm>
            <a:off x="242825" y="700975"/>
            <a:ext cx="8520600" cy="43560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CLAVR-x can now make NETCDF4 output.</a:t>
            </a:r>
            <a:endParaRPr/>
          </a:p>
          <a:p>
            <a:pPr marL="457200" lvl="0" indent="-342900" algn="l" rtl="0">
              <a:lnSpc>
                <a:spcPct val="150000"/>
              </a:lnSpc>
              <a:spcBef>
                <a:spcPts val="0"/>
              </a:spcBef>
              <a:spcAft>
                <a:spcPts val="0"/>
              </a:spcAft>
              <a:buSzPts val="1800"/>
              <a:buChar char="●"/>
            </a:pPr>
            <a:r>
              <a:rPr lang="en"/>
              <a:t>Level-2 selection is now accomplished at run-time and changes to Level-2 contents do not require recompilation.</a:t>
            </a:r>
            <a:endParaRPr/>
          </a:p>
          <a:p>
            <a:pPr marL="457200" lvl="0" indent="-342900" algn="l" rtl="0">
              <a:lnSpc>
                <a:spcPct val="150000"/>
              </a:lnSpc>
              <a:spcBef>
                <a:spcPts val="0"/>
              </a:spcBef>
              <a:spcAft>
                <a:spcPts val="0"/>
              </a:spcAft>
              <a:buSzPts val="1800"/>
              <a:buChar char="●"/>
            </a:pPr>
            <a:r>
              <a:rPr lang="en"/>
              <a:t>If users wish to configure the output of their Level-2 fields, this can now be done via a configuration file at run-time.</a:t>
            </a:r>
            <a:endParaRPr/>
          </a:p>
          <a:p>
            <a:pPr marL="457200" lvl="0" indent="-342900" algn="l" rtl="0">
              <a:lnSpc>
                <a:spcPct val="150000"/>
              </a:lnSpc>
              <a:spcBef>
                <a:spcPts val="0"/>
              </a:spcBef>
              <a:spcAft>
                <a:spcPts val="0"/>
              </a:spcAft>
              <a:buSzPts val="1800"/>
              <a:buChar char="●"/>
            </a:pPr>
            <a:r>
              <a:rPr lang="en"/>
              <a:t>We use precomputed navigation files for fixed-grid geo stationary imagers - this speeds up processing.</a:t>
            </a:r>
            <a:endParaRPr/>
          </a:p>
          <a:p>
            <a:pPr marL="457200" lvl="0" indent="-342900" algn="l" rtl="0">
              <a:lnSpc>
                <a:spcPct val="150000"/>
              </a:lnSpc>
              <a:spcBef>
                <a:spcPts val="0"/>
              </a:spcBef>
              <a:spcAft>
                <a:spcPts val="0"/>
              </a:spcAft>
              <a:buSzPts val="1800"/>
              <a:buChar char="●"/>
            </a:pPr>
            <a:r>
              <a:rPr lang="en"/>
              <a:t>CLAVR-x also allows for an arbitrary processing box to be defined for fixed-grid geostationary imagers using lat/lon limits.</a:t>
            </a:r>
            <a:endParaRPr/>
          </a:p>
          <a:p>
            <a:pPr marL="457200" lvl="0" indent="-342900" algn="l" rtl="0">
              <a:lnSpc>
                <a:spcPct val="150000"/>
              </a:lnSpc>
              <a:spcBef>
                <a:spcPts val="0"/>
              </a:spcBef>
              <a:spcAft>
                <a:spcPts val="0"/>
              </a:spcAft>
              <a:buSzPts val="1800"/>
              <a:buChar char="●"/>
            </a:pPr>
            <a:r>
              <a:rPr lang="en"/>
              <a:t>HIMAWARI-8 AHI data native HSD data is now supported as well as NetCDF.</a:t>
            </a:r>
            <a:endParaRPr/>
          </a:p>
        </p:txBody>
      </p:sp>
      <p:sp>
        <p:nvSpPr>
          <p:cNvPr id="112" name="Google Shape;11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Applications of CSPP LEO CLAVR-x (Russia)</a:t>
            </a:r>
            <a:endParaRPr/>
          </a:p>
        </p:txBody>
      </p:sp>
      <p:sp>
        <p:nvSpPr>
          <p:cNvPr id="118" name="Google Shape;11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19" name="Google Shape;119;p22"/>
          <p:cNvPicPr preferRelativeResize="0"/>
          <p:nvPr/>
        </p:nvPicPr>
        <p:blipFill>
          <a:blip r:embed="rId3">
            <a:alphaModFix/>
          </a:blip>
          <a:stretch>
            <a:fillRect/>
          </a:stretch>
        </p:blipFill>
        <p:spPr>
          <a:xfrm>
            <a:off x="172325" y="1716125"/>
            <a:ext cx="8603179" cy="3340692"/>
          </a:xfrm>
          <a:prstGeom prst="rect">
            <a:avLst/>
          </a:prstGeom>
          <a:noFill/>
          <a:ln>
            <a:noFill/>
          </a:ln>
        </p:spPr>
      </p:pic>
      <p:sp>
        <p:nvSpPr>
          <p:cNvPr id="120" name="Google Shape;120;p22"/>
          <p:cNvSpPr txBox="1"/>
          <p:nvPr/>
        </p:nvSpPr>
        <p:spPr>
          <a:xfrm>
            <a:off x="127650" y="502975"/>
            <a:ext cx="8692500" cy="1143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solidFill>
                  <a:schemeClr val="dk2"/>
                </a:solidFill>
              </a:rPr>
              <a:t>Russian Federation’s State Research Center "Planeta“ in Novosibirsk and Khabarovsk are using CSPP LEO CLAVR-x operationally.</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They take CLAVR-x products and create WMO Cloud Classifications (</a:t>
            </a:r>
            <a:r>
              <a:rPr lang="en" i="1">
                <a:solidFill>
                  <a:schemeClr val="dk2"/>
                </a:solidFill>
              </a:rPr>
              <a:t>example shown below</a:t>
            </a:r>
            <a:r>
              <a:rPr lang="en">
                <a:solidFill>
                  <a:schemeClr val="dk2"/>
                </a:solidFill>
              </a:rPr>
              <a:t>).</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CLAVR-x output provides many level-1b values, ancillary data and facilitates generation of new value-added products for specific customers.</a:t>
            </a:r>
            <a:endParaRPr>
              <a:solidFill>
                <a:schemeClr val="dk2"/>
              </a:solidFill>
            </a:endParaRPr>
          </a:p>
        </p:txBody>
      </p:sp>
      <p:sp>
        <p:nvSpPr>
          <p:cNvPr id="121" name="Google Shape;121;p22"/>
          <p:cNvSpPr txBox="1"/>
          <p:nvPr/>
        </p:nvSpPr>
        <p:spPr>
          <a:xfrm>
            <a:off x="172325" y="4484125"/>
            <a:ext cx="1882500" cy="5727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alibri"/>
                <a:ea typeface="Calibri"/>
                <a:cs typeface="Calibri"/>
                <a:sym typeface="Calibri"/>
              </a:rPr>
              <a:t>Surface Analysis Map 2016-09-04 06:00 UTC</a:t>
            </a:r>
            <a:endParaRPr>
              <a:solidFill>
                <a:schemeClr val="dk1"/>
              </a:solidFill>
              <a:latin typeface="Calibri"/>
              <a:ea typeface="Calibri"/>
              <a:cs typeface="Calibri"/>
              <a:sym typeface="Calibri"/>
            </a:endParaRPr>
          </a:p>
        </p:txBody>
      </p:sp>
      <p:sp>
        <p:nvSpPr>
          <p:cNvPr id="122" name="Google Shape;122;p22"/>
          <p:cNvSpPr txBox="1"/>
          <p:nvPr/>
        </p:nvSpPr>
        <p:spPr>
          <a:xfrm>
            <a:off x="2772075" y="4649875"/>
            <a:ext cx="953100" cy="3936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alibri"/>
                <a:ea typeface="Calibri"/>
                <a:cs typeface="Calibri"/>
                <a:sym typeface="Calibri"/>
              </a:rPr>
              <a:t>11um BT. </a:t>
            </a:r>
            <a:endParaRPr>
              <a:solidFill>
                <a:schemeClr val="dk1"/>
              </a:solidFill>
              <a:latin typeface="Calibri"/>
              <a:ea typeface="Calibri"/>
              <a:cs typeface="Calibri"/>
              <a:sym typeface="Calibri"/>
            </a:endParaRPr>
          </a:p>
        </p:txBody>
      </p:sp>
      <p:sp>
        <p:nvSpPr>
          <p:cNvPr id="123" name="Google Shape;123;p22"/>
          <p:cNvSpPr txBox="1"/>
          <p:nvPr/>
        </p:nvSpPr>
        <p:spPr>
          <a:xfrm>
            <a:off x="5156750" y="4326475"/>
            <a:ext cx="1976100" cy="7170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WMO Cloud Classification from AVHRR NOAA-19, 2016-09-04, 07:04 UTC</a:t>
            </a:r>
            <a:endParaRPr sz="1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Implementation of FY3D/MERSI-2</a:t>
            </a:r>
            <a:endParaRPr/>
          </a:p>
          <a:p>
            <a:pPr marL="0" lvl="0" indent="0" algn="ctr" rtl="0">
              <a:spcBef>
                <a:spcPts val="0"/>
              </a:spcBef>
              <a:spcAft>
                <a:spcPts val="0"/>
              </a:spcAft>
              <a:buNone/>
            </a:pPr>
            <a:r>
              <a:rPr lang="en"/>
              <a:t> into CLAVR-x</a:t>
            </a:r>
            <a:endParaRPr/>
          </a:p>
        </p:txBody>
      </p:sp>
      <p:sp>
        <p:nvSpPr>
          <p:cNvPr id="129" name="Google Shape;1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2378</Words>
  <Application>Microsoft Macintosh PowerPoint</Application>
  <PresentationFormat>On-screen Show (16:9)</PresentationFormat>
  <Paragraphs>405</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Verdana</vt:lpstr>
      <vt:lpstr>Simple Light</vt:lpstr>
      <vt:lpstr>Processing FY3D Data in CSPP LEO CLAVR-x </vt:lpstr>
      <vt:lpstr>Outline</vt:lpstr>
      <vt:lpstr>Introduction to CLAVR-x</vt:lpstr>
      <vt:lpstr>Current Sensors Supported by CSPP LEO CLAVR-x </vt:lpstr>
      <vt:lpstr>What does CLAVR-x provide</vt:lpstr>
      <vt:lpstr>PowerPoint Presentation</vt:lpstr>
      <vt:lpstr>What’s New in CLAVR-x</vt:lpstr>
      <vt:lpstr>Applications of CSPP LEO CLAVR-x (Russia)</vt:lpstr>
      <vt:lpstr>Implementation of FY3D/MERSI-2  into CLAVR-x</vt:lpstr>
      <vt:lpstr>MERSI-2 on FY3D</vt:lpstr>
      <vt:lpstr>MERSI-2 on FY3D - CLAVR-x Channel list</vt:lpstr>
      <vt:lpstr>Example FY3D/MERSI-2 CLAVR-x Products and Imagery</vt:lpstr>
      <vt:lpstr>PowerPoint Presentation</vt:lpstr>
      <vt:lpstr>Comparison of FY3D/MERSI-2 to NOAA-20/SNPP VIIRS</vt:lpstr>
      <vt:lpstr>Comparison/Validation</vt:lpstr>
      <vt:lpstr>Cloud Mask </vt:lpstr>
      <vt:lpstr>Cloud Type </vt:lpstr>
      <vt:lpstr>Cloud Top Height </vt:lpstr>
      <vt:lpstr>Cloud Base Height </vt:lpstr>
      <vt:lpstr>Daytime Cloud Optical Depth </vt:lpstr>
      <vt:lpstr>Daytime Cloud Effective Particle Size </vt:lpstr>
      <vt:lpstr>Summary of FY3D Comparison to JPSS/SNPP VIIRS</vt:lpstr>
      <vt:lpstr>Comparison of FY3D/MERSI-2 to FY4A/AGRI, COMS/MI, METEOSAT-8/SEVIRI and HIMAWARI-8/AHI</vt:lpstr>
      <vt:lpstr>FY-4A in CLAVR-x</vt:lpstr>
      <vt:lpstr>Comparing FY3D to Asian Geostationary Imagers</vt:lpstr>
      <vt:lpstr>Comparison of 11 micron Brightness Temperature</vt:lpstr>
      <vt:lpstr>Comparison of 0.65 micron Reflectance</vt:lpstr>
      <vt:lpstr>Comparison of Cloud Type</vt:lpstr>
      <vt:lpstr>Comparison of Cloud Top Pressure</vt:lpstr>
      <vt:lpstr>Comparison of Cloud Optical Depth</vt:lpstr>
      <vt:lpstr>Summary of FY3D Comparison to Asian Geo Imagers</vt:lpstr>
      <vt:lpstr>Current CLAVR-x Development</vt:lpstr>
      <vt:lpstr>Implementation of AHI Aerosol Retrievals in CLAVR-x</vt:lpstr>
      <vt:lpstr>Coming soon: Adding over Land Retrieval</vt:lpstr>
      <vt:lpstr>Rain Rate from CLAVR-x Cloud Products</vt:lpstr>
      <vt:lpstr>Use of Higher Spatial Resolution Information </vt:lpstr>
      <vt:lpstr>How to Access CSPP LEO CLAVR-x </vt:lpstr>
      <vt:lpstr>Summary</vt:lpstr>
      <vt:lpstr>Thank You Very Much! Questions?</vt:lpstr>
      <vt:lpstr>Backup Slides</vt:lpstr>
      <vt:lpstr>Implementation Process within CLAVR-x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Processing FY3D Data in CSPP LEO CLAVR-x </dc:title>
  <cp:lastModifiedBy>Qing Liu</cp:lastModifiedBy>
  <cp:revision>5</cp:revision>
  <dcterms:modified xsi:type="dcterms:W3CDTF">2019-06-26T05:56:41Z</dcterms:modified>
</cp:coreProperties>
</file>